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1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jpeg" ContentType="image/jpe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hdphoto1.wdp" ContentType="image/vnd.ms-photo"/>
  <Override PartName="/ppt/notesSlides/notesSlide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_rels/notesSlide5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2.xml.rels" ContentType="application/vnd.openxmlformats-package.relationships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presProps" Target="presProps.xml"/>
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0" sz="1300" strike="noStrike" u="none">
                <a:solidFill>
                  <a:srgbClr val="000000"/>
                </a:solidFill>
                <a:uFillTx/>
                <a:latin typeface="Arial"/>
              </a:defRPr>
            </a:pPr>
            <a:r>
              <a:rPr b="0" lang="ru-RU" sz="2400" strike="noStrike" u="none">
                <a:solidFill>
                  <a:srgbClr val="4b1010"/>
                </a:solidFill>
                <a:uFillTx/>
                <a:latin typeface="Bookman Old Style"/>
              </a:rPr>
              <a:t>Способ заказа</a:t>
            </a:r>
          </a:p>
        </c:rich>
      </c:tx>
      <c:layout>
        <c:manualLayout>
          <c:xMode val="edge"/>
          <c:yMode val="edge"/>
          <c:x val="0.428565095970566"/>
          <c:y val="0.032504063007876"/>
        </c:manualLayout>
      </c:layout>
      <c:overlay val="0"/>
      <c:spPr>
        <a:noFill/>
        <a:ln w="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384658007890421"/>
          <c:y val="0.12876609576197"/>
          <c:w val="0.228290261093134"/>
          <c:h val="0.643767970996375"/>
        </c:manualLayout>
      </c:layout>
      <c:pieChart>
        <c:varyColors val="1"/>
        <c:ser>
          <c:idx val="0"/>
          <c:order val="0"/>
          <c:spPr>
            <a:solidFill>
              <a:srgbClr val="c9211e"/>
            </a:solidFill>
            <a:ln w="0">
              <a:noFill/>
            </a:ln>
          </c:spPr>
          <c:explosion val="0"/>
          <c:dPt>
            <c:idx val="0"/>
            <c:spPr>
              <a:solidFill>
                <a:srgbClr val="926060"/>
              </a:solidFill>
              <a:ln w="19080">
                <a:noFill/>
              </a:ln>
            </c:spPr>
          </c:dPt>
          <c:dPt>
            <c:idx val="1"/>
            <c:spPr>
              <a:solidFill>
                <a:srgbClr val="ff4646"/>
              </a:solidFill>
              <a:ln w="19080">
                <a:noFill/>
              </a:ln>
            </c:spPr>
          </c:dPt>
          <c:dPt>
            <c:idx val="2"/>
            <c:spPr>
              <a:solidFill>
                <a:srgbClr val="ffa23b"/>
              </a:solidFill>
              <a:ln w="19080">
                <a:noFill/>
              </a:ln>
            </c:spPr>
          </c:dPt>
          <c:dPt>
            <c:idx val="3"/>
            <c:spPr>
              <a:solidFill>
                <a:srgbClr val="ffc69b"/>
              </a:solidFill>
              <a:ln w="0">
                <a:noFill/>
              </a:ln>
            </c:spPr>
          </c:dPt>
          <c:dPt>
            <c:idx val="4"/>
            <c:spPr>
              <a:solidFill>
                <a:srgbClr val="7e0021"/>
              </a:solidFill>
              <a:ln w="0">
                <a:noFill/>
              </a:ln>
            </c:spPr>
          </c:dPt>
          <c:dLbls>
            <c:numFmt formatCode="[$-419]0.00%" sourceLinked="0"/>
            <c:dLbl>
              <c:idx val="0"/>
              <c:layout>
                <c:manualLayout>
                  <c:x val="-0.0672567243425881"/>
                  <c:y val="0.0579009876234529"/>
                </c:manualLayout>
              </c:layout>
              <c:numFmt formatCode="[$-419]0.00%" sourceLinked="0"/>
              <c:txPr>
                <a:bodyPr wrap="square"/>
                <a:lstStyle/>
                <a:p>
                  <a:pPr>
                    <a:defRPr b="1" sz="2000" strike="noStrike" u="none">
                      <a:solidFill>
                        <a:srgbClr val="ffffff"/>
                      </a:solidFill>
                      <a:uFillTx/>
                      <a:latin typeface="Bookman Old Style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eparator>; </c:separator>
            </c:dLbl>
            <c:dLbl>
              <c:idx val="1"/>
              <c:layout>
                <c:manualLayout>
                  <c:x val="0.0619165299880314"/>
                  <c:y val="-0.158983414593491"/>
                </c:manualLayout>
              </c:layout>
              <c:numFmt formatCode="[$-419]0.00%" sourceLinked="0"/>
              <c:txPr>
                <a:bodyPr wrap="square"/>
                <a:lstStyle/>
                <a:p>
                  <a:pPr>
                    <a:defRPr b="1" sz="2000" strike="noStrike" u="none">
                      <a:solidFill>
                        <a:srgbClr val="ffffff"/>
                      </a:solidFill>
                      <a:uFillTx/>
                      <a:latin typeface="Bookman Old Style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eparator>; </c:separator>
            </c:dLbl>
            <c:dLbl>
              <c:idx val="2"/>
              <c:layout>
                <c:manualLayout>
                  <c:x val="0.0601875760351867"/>
                  <c:y val="0.115681821338778"/>
                </c:manualLayout>
              </c:layout>
              <c:numFmt formatCode="[$-419]0.00%" sourceLinked="0"/>
              <c:txPr>
                <a:bodyPr wrap="square"/>
                <a:lstStyle/>
                <a:p>
                  <a:pPr>
                    <a:defRPr b="1" sz="2000" strike="noStrike" u="none">
                      <a:solidFill>
                        <a:srgbClr val="ffffff"/>
                      </a:solidFill>
                      <a:uFillTx/>
                      <a:latin typeface="Bookman Old Style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eparator>; </c:separator>
            </c:dLbl>
            <c:dLbl>
              <c:idx val="3"/>
              <c:numFmt formatCode="[$-419]0.00%" sourceLinked="0"/>
              <c:txPr>
                <a:bodyPr wrap="square"/>
                <a:lstStyle/>
                <a:p>
                  <a:pPr>
                    <a:defRPr b="1" sz="2000" strike="noStrike" u="none">
                      <a:solidFill>
                        <a:srgbClr val="ffffff"/>
                      </a:solidFill>
                      <a:uFillTx/>
                      <a:latin typeface="Bookman Old Style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4"/>
              <c:numFmt formatCode="[$-419]0.00%" sourceLinked="0"/>
              <c:txPr>
                <a:bodyPr wrap="square"/>
                <a:lstStyle/>
                <a:p>
                  <a:pPr>
                    <a:defRPr b="1" sz="2000" strike="noStrike" u="none">
                      <a:solidFill>
                        <a:srgbClr val="ffffff"/>
                      </a:solidFill>
                      <a:uFillTx/>
                      <a:latin typeface="Bookman Old Style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0"/>
              <c:separator>; </c:separator>
            </c:dLbl>
            <c:txPr>
              <a:bodyPr wrap="square"/>
              <a:lstStyle/>
              <a:p>
                <a:pPr>
                  <a:defRPr b="1" sz="2000" strike="noStrike" u="none">
                    <a:solidFill>
                      <a:srgbClr val="ffffff"/>
                    </a:solidFill>
                    <a:uFillTx/>
                    <a:latin typeface="Bookman Old Style"/>
                  </a:defRPr>
                </a:pPr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eparator>; </c:separator>
            <c:showLeaderLines val="1"/>
          </c:dLbls>
          <c:cat>
            <c:strRef>
              <c:f>categories</c:f>
              <c:strCache>
                <c:ptCount val="5"/>
                <c:pt idx="0">
                  <c:v>Сайт</c:v>
                </c:pt>
                <c:pt idx="1">
                  <c:v>Соцсети, мессенджеры</c:v>
                </c:pt>
                <c:pt idx="2">
                  <c:v>Звонок</c:v>
                </c:pt>
                <c:pt idx="3">
                  <c:v>Лично</c:v>
                </c:pt>
                <c:pt idx="4">
                  <c:v>Другое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5"/>
                <c:pt idx="0">
                  <c:v>42.1</c:v>
                </c:pt>
                <c:pt idx="1">
                  <c:v>36.8</c:v>
                </c:pt>
                <c:pt idx="2">
                  <c:v>14</c:v>
                </c:pt>
                <c:pt idx="3">
                  <c:v>5.3</c:v>
                </c:pt>
                <c:pt idx="4">
                  <c:v>1.8</c:v>
                </c:pt>
              </c:numCache>
            </c:numRef>
          </c:val>
        </c:ser>
        <c:firstSliceAng val="0"/>
      </c:pieChart>
      <c:spPr>
        <a:noFill/>
        <a:ln w="0">
          <a:noFill/>
        </a:ln>
      </c:spPr>
    </c:plotArea>
    <c:legend>
      <c:legendPos val="b"/>
      <c:layout>
        <c:manualLayout>
          <c:xMode val="edge"/>
          <c:yMode val="edge"/>
          <c:x val="0.376748919445306"/>
          <c:y val="0.805241397319349"/>
          <c:w val="0.576897600569852"/>
          <c:h val="0.0955324624004114"/>
        </c:manualLayout>
      </c:layout>
      <c:overlay val="0"/>
      <c:spPr>
        <a:noFill/>
        <a:ln w="0">
          <a:noFill/>
        </a:ln>
      </c:spPr>
      <c:txPr>
        <a:bodyPr/>
        <a:lstStyle/>
        <a:p>
          <a:pPr>
            <a:defRPr b="0" sz="2000" strike="noStrike" u="none">
              <a:solidFill>
                <a:srgbClr val="5e2929"/>
              </a:solidFill>
              <a:uFillTx/>
              <a:latin typeface="Bookman Old Style"/>
            </a:defRPr>
          </a:pPr>
        </a:p>
      </c:txPr>
    </c:legend>
    <c:plotVisOnly val="1"/>
    <c:dispBlanksAs val="zero"/>
  </c:chart>
  <c:spPr>
    <a:noFill/>
    <a:ln w="0">
      <a:noFill/>
    </a:ln>
  </c:sp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0" sz="1300" strike="noStrike" u="none">
                <a:solidFill>
                  <a:srgbClr val="000000"/>
                </a:solidFill>
                <a:uFillTx/>
                <a:latin typeface="Arial"/>
              </a:defRPr>
            </a:pPr>
            <a:r>
              <a:rPr b="0" lang="ru-RU" sz="2400" strike="noStrike" u="none">
                <a:solidFill>
                  <a:srgbClr val="4b1010"/>
                </a:solidFill>
                <a:uFillTx/>
                <a:latin typeface="Bookman Old Style"/>
              </a:rPr>
              <a:t>Пользователи-клиенты</a:t>
            </a:r>
          </a:p>
        </c:rich>
      </c:tx>
      <c:overlay val="0"/>
      <c:spPr>
        <a:noFill/>
        <a:ln w="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250976948408343"/>
          <c:y val="0.140971571383943"/>
          <c:w val="0.536772777167947"/>
          <c:h val="0.737113402061856"/>
        </c:manualLayout>
      </c:layout>
      <c:pie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Среди пользователей-клиентов</c:v>
                </c:pt>
              </c:strCache>
            </c:strRef>
          </c:tx>
          <c:spPr>
            <a:solidFill>
              <a:srgbClr val="4472c4"/>
            </a:solidFill>
            <a:ln w="0">
              <a:noFill/>
            </a:ln>
          </c:spPr>
          <c:explosion val="0"/>
          <c:dPt>
            <c:idx val="0"/>
            <c:spPr>
              <a:solidFill>
                <a:srgbClr val="ff4646"/>
              </a:solidFill>
              <a:ln w="19080">
                <a:solidFill>
                  <a:srgbClr val="ffffff"/>
                </a:solidFill>
                <a:round/>
              </a:ln>
            </c:spPr>
          </c:dPt>
          <c:dPt>
            <c:idx val="1"/>
            <c:spPr>
              <a:solidFill>
                <a:srgbClr val="926060"/>
              </a:solidFill>
              <a:ln w="19080">
                <a:solidFill>
                  <a:srgbClr val="ffffff"/>
                </a:solidFill>
                <a:round/>
              </a:ln>
            </c:spPr>
          </c:dPt>
          <c:dLbls>
            <c:numFmt formatCode="[$-419]0.0%" sourceLinked="0"/>
            <c:dLbl>
              <c:idx val="0"/>
              <c:layout>
                <c:manualLayout>
                  <c:x val="-0.144537199658495"/>
                  <c:y val="-0.165774367385192"/>
                </c:manualLayout>
              </c:layout>
              <c:numFmt formatCode="[$-419]0.0%" sourceLinked="0"/>
              <c:txPr>
                <a:bodyPr wrap="square"/>
                <a:lstStyle/>
                <a:p>
                  <a:pPr>
                    <a:defRPr b="1" sz="2000" strike="noStrike" u="none">
                      <a:solidFill>
                        <a:srgbClr val="ffffff"/>
                      </a:solidFill>
                      <a:uFillTx/>
                      <a:latin typeface="Bookman Old Style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eparator>; </c:separator>
            </c:dLbl>
            <c:dLbl>
              <c:idx val="1"/>
              <c:layout>
                <c:manualLayout>
                  <c:x val="0.113715270154897"/>
                  <c:y val="0.153007089798327"/>
                </c:manualLayout>
              </c:layout>
              <c:numFmt formatCode="[$-419]0.0%" sourceLinked="0"/>
              <c:txPr>
                <a:bodyPr wrap="square"/>
                <a:lstStyle/>
                <a:p>
                  <a:pPr>
                    <a:defRPr b="1" sz="2000" strike="noStrike" u="none">
                      <a:solidFill>
                        <a:srgbClr val="ffffff"/>
                      </a:solidFill>
                      <a:uFillTx/>
                      <a:latin typeface="Bookman Old Style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eparator>; </c:separator>
            </c:dLbl>
            <c:txPr>
              <a:bodyPr wrap="square"/>
              <a:lstStyle/>
              <a:p>
                <a:pPr>
                  <a:defRPr b="1" sz="2000" strike="noStrike" u="none">
                    <a:solidFill>
                      <a:srgbClr val="ffffff"/>
                    </a:solidFill>
                    <a:uFillTx/>
                    <a:latin typeface="Bookman Old Style"/>
                  </a:defRPr>
                </a:pPr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eparator>; </c:separator>
            <c:showLeaderLines val="1"/>
          </c:dLbls>
          <c:cat>
            <c:strRef>
              <c:f>categories</c:f>
              <c:strCache>
                <c:ptCount val="2"/>
                <c:pt idx="0">
                  <c:v>Женщины</c:v>
                </c:pt>
                <c:pt idx="1">
                  <c:v>Мужчины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"/>
                <c:pt idx="0">
                  <c:v>73.7</c:v>
                </c:pt>
                <c:pt idx="1">
                  <c:v>26.3</c:v>
                </c:pt>
              </c:numCache>
            </c:numRef>
          </c:val>
        </c:ser>
        <c:firstSliceAng val="0"/>
      </c:pieChart>
      <c:spPr>
        <a:noFill/>
        <a:ln w="0">
          <a:noFill/>
        </a:ln>
      </c:spPr>
    </c:plotArea>
    <c:legend>
      <c:legendPos val="b"/>
      <c:layout>
        <c:manualLayout>
          <c:xMode val="edge"/>
          <c:yMode val="edge"/>
          <c:x val="0.151915669292953"/>
          <c:y val="0.878375090527831"/>
          <c:w val="0.731188115996428"/>
          <c:h val="0.103590345591472"/>
        </c:manualLayout>
      </c:layout>
      <c:overlay val="0"/>
      <c:spPr>
        <a:noFill/>
        <a:ln w="0">
          <a:noFill/>
        </a:ln>
      </c:spPr>
      <c:txPr>
        <a:bodyPr/>
        <a:lstStyle/>
        <a:p>
          <a:pPr>
            <a:defRPr b="0" sz="2000" strike="noStrike" u="none">
              <a:solidFill>
                <a:srgbClr val="595959"/>
              </a:solidFill>
              <a:uFillTx/>
              <a:latin typeface="Bookman Old Style"/>
            </a:defRPr>
          </a:pPr>
        </a:p>
      </c:txPr>
    </c:legend>
    <c:plotVisOnly val="1"/>
    <c:dispBlanksAs val="gap"/>
  </c:chart>
  <c:spPr>
    <a:noFill/>
    <a:ln w="0">
      <a:noFill/>
    </a:ln>
  </c:spPr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0" sz="1300" strike="noStrike" u="none">
                <a:solidFill>
                  <a:srgbClr val="000000"/>
                </a:solidFill>
                <a:uFillTx/>
                <a:latin typeface="Arial"/>
              </a:defRPr>
            </a:pPr>
            <a:r>
              <a:rPr b="0" lang="ru-RU" sz="2000" strike="noStrike" u="none">
                <a:solidFill>
                  <a:srgbClr val="4b1010"/>
                </a:solidFill>
                <a:uFillTx/>
                <a:latin typeface="Bookman Old Style"/>
              </a:rPr>
              <a:t>Готовность кондитеров</a:t>
            </a:r>
            <a:r>
              <a:rPr b="0" lang="ru-RU" sz="2000" strike="noStrike" u="none">
                <a:solidFill>
                  <a:srgbClr val="4b1010"/>
                </a:solidFill>
                <a:uFillTx/>
                <a:latin typeface="Bookman Old Style"/>
              </a:rPr>
              <a:t> к сотрудничеству с сервисами</a:t>
            </a:r>
          </a:p>
        </c:rich>
      </c:tx>
      <c:layout>
        <c:manualLayout>
          <c:xMode val="edge"/>
          <c:yMode val="edge"/>
          <c:x val="0.202878839397031"/>
          <c:y val="0.0415196180195142"/>
        </c:manualLayout>
      </c:layout>
      <c:overlay val="0"/>
      <c:spPr>
        <a:noFill/>
        <a:ln w="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253201858778193"/>
          <c:y val="0.204691716836205"/>
          <c:w val="0.512127394310325"/>
          <c:h val="0.625285447373884"/>
        </c:manualLayout>
      </c:layout>
      <c:pieChart>
        <c:varyColors val="1"/>
        <c:ser>
          <c:idx val="0"/>
          <c:order val="0"/>
          <c:spPr>
            <a:solidFill>
              <a:srgbClr val="4472c4"/>
            </a:solidFill>
            <a:ln w="0">
              <a:noFill/>
            </a:ln>
          </c:spPr>
          <c:explosion val="0"/>
          <c:dPt>
            <c:idx val="0"/>
            <c:spPr>
              <a:solidFill>
                <a:srgbClr val="ff4646"/>
              </a:solidFill>
              <a:ln w="19080">
                <a:solidFill>
                  <a:srgbClr val="ffffff"/>
                </a:solidFill>
                <a:round/>
              </a:ln>
            </c:spPr>
          </c:dPt>
          <c:dPt>
            <c:idx val="1"/>
            <c:spPr>
              <a:solidFill>
                <a:srgbClr val="ffa23b"/>
              </a:solidFill>
              <a:ln w="19080">
                <a:solidFill>
                  <a:srgbClr val="ffffff"/>
                </a:solidFill>
                <a:round/>
              </a:ln>
            </c:spPr>
          </c:dPt>
          <c:dPt>
            <c:idx val="2"/>
            <c:spPr>
              <a:solidFill>
                <a:srgbClr val="926060"/>
              </a:solidFill>
              <a:ln w="19080">
                <a:solidFill>
                  <a:srgbClr val="ffffff"/>
                </a:solidFill>
                <a:round/>
              </a:ln>
            </c:spPr>
          </c:dPt>
          <c:dLbls>
            <c:dLbl>
              <c:idx val="0"/>
              <c:layout>
                <c:manualLayout>
                  <c:x val="-0.172539635317303"/>
                  <c:y val="0.0221943308868648"/>
                </c:manualLayout>
              </c:layout>
              <c:txPr>
                <a:bodyPr wrap="square"/>
                <a:lstStyle/>
                <a:p>
                  <a:pPr>
                    <a:defRPr b="1" sz="2000" strike="noStrike" u="none">
                      <a:solidFill>
                        <a:srgbClr val="ffffff"/>
                      </a:solidFill>
                      <a:uFillTx/>
                      <a:latin typeface="Bookman Old Style"/>
                    </a:defRPr>
                  </a:pPr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eparator>; </c:separator>
            </c:dLbl>
            <c:dLbl>
              <c:idx val="1"/>
              <c:layout>
                <c:manualLayout>
                  <c:x val="0.122821552923695"/>
                  <c:y val="-0.142799652553651"/>
                </c:manualLayout>
              </c:layout>
              <c:txPr>
                <a:bodyPr wrap="square"/>
                <a:lstStyle/>
                <a:p>
                  <a:pPr>
                    <a:defRPr b="1" sz="2000" strike="noStrike" u="none">
                      <a:solidFill>
                        <a:srgbClr val="ffffff"/>
                      </a:solidFill>
                      <a:uFillTx/>
                      <a:latin typeface="Bookman Old Style"/>
                    </a:defRPr>
                  </a:pPr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eparator>; </c:separator>
            </c:dLbl>
            <c:dLbl>
              <c:idx val="2"/>
              <c:layout>
                <c:manualLayout>
                  <c:x val="0.119815927164202"/>
                  <c:y val="0.130169459784679"/>
                </c:manualLayout>
              </c:layout>
              <c:txPr>
                <a:bodyPr wrap="square"/>
                <a:lstStyle/>
                <a:p>
                  <a:pPr>
                    <a:defRPr b="1" sz="2000" strike="noStrike" u="none">
                      <a:solidFill>
                        <a:srgbClr val="ffffff"/>
                      </a:solidFill>
                      <a:uFillTx/>
                      <a:latin typeface="Bookman Old Style"/>
                    </a:defRPr>
                  </a:pPr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eparator>; </c:separator>
            </c:dLbl>
            <c:txPr>
              <a:bodyPr wrap="square"/>
              <a:lstStyle/>
              <a:p>
                <a:pPr>
                  <a:defRPr b="1" sz="2000" strike="noStrike" u="none">
                    <a:solidFill>
                      <a:srgbClr val="ffffff"/>
                    </a:solidFill>
                    <a:uFillTx/>
                    <a:latin typeface="Bookman Old Style"/>
                  </a:defRPr>
                </a:pPr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eparator>; </c:separator>
            <c:showLeaderLines val="1"/>
          </c:dLbls>
          <c:cat>
            <c:strRef>
              <c:f>categories</c:f>
              <c:strCache>
                <c:ptCount val="3"/>
                <c:pt idx="0">
                  <c:v>Да</c:v>
                </c:pt>
                <c:pt idx="1">
                  <c:v>Возможно</c:v>
                </c:pt>
                <c:pt idx="2">
                  <c:v>Нет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3"/>
                <c:pt idx="0">
                  <c:v>38.5</c:v>
                </c:pt>
                <c:pt idx="1">
                  <c:v>38.4</c:v>
                </c:pt>
                <c:pt idx="2">
                  <c:v>23.1</c:v>
                </c:pt>
              </c:numCache>
            </c:numRef>
          </c:val>
        </c:ser>
        <c:firstSliceAng val="0"/>
      </c:pieChart>
      <c:spPr>
        <a:noFill/>
        <a:ln w="0">
          <a:noFill/>
        </a:ln>
      </c:spPr>
    </c:plotArea>
    <c:legend>
      <c:legendPos val="b"/>
      <c:layout>
        <c:manualLayout>
          <c:xMode val="edge"/>
          <c:yMode val="edge"/>
          <c:x val="0.0198255352894528"/>
          <c:y val="0.780429594272076"/>
          <c:w val="0.927042030134814"/>
          <c:h val="0.200785279852183"/>
        </c:manualLayout>
      </c:layout>
      <c:overlay val="0"/>
      <c:spPr>
        <a:noFill/>
        <a:ln w="0">
          <a:noFill/>
        </a:ln>
      </c:spPr>
      <c:txPr>
        <a:bodyPr/>
        <a:lstStyle/>
        <a:p>
          <a:pPr>
            <a:defRPr b="0" sz="2000" strike="noStrike" u="none">
              <a:solidFill>
                <a:srgbClr val="595959"/>
              </a:solidFill>
              <a:uFillTx/>
              <a:latin typeface="Bookman Old Style"/>
            </a:defRPr>
          </a:pPr>
        </a:p>
      </c:txPr>
    </c:legend>
    <c:plotVisOnly val="1"/>
    <c:dispBlanksAs val="gap"/>
  </c:chart>
  <c:spPr>
    <a:noFill/>
    <a:ln w="0">
      <a:noFill/>
    </a:ln>
  </c:spPr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Для перемещения страницы щёлкните мышью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формата примечаний щёлкните мышью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&lt;верхний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dt" idx="3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" name="PlaceHolder 5"/>
          <p:cNvSpPr>
            <a:spLocks noGrp="1"/>
          </p:cNvSpPr>
          <p:nvPr>
            <p:ph type="ftr" idx="3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3" name="PlaceHolder 6"/>
          <p:cNvSpPr>
            <a:spLocks noGrp="1"/>
          </p:cNvSpPr>
          <p:nvPr>
            <p:ph type="sldNum" idx="3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A355DAC3-E9F2-4C1C-9B0A-BD60059F1102}" type="slidenum"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sldNum" idx="39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951FFAD-63EF-402C-ADDC-4B5C7364CEEF}" type="slidenum">
              <a:rPr b="0" lang="ru-RU" sz="12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+mn-ea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ldImg"/>
          </p:nvPr>
        </p:nvSpPr>
        <p:spPr>
          <a:xfrm>
            <a:off x="0" y="81288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sldNum" idx="37"/>
          </p:nvPr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7D92CA4-5CC7-4D86-BFB1-DF811EAE6C67}" type="slidenum"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+mn-ea"/>
              </a:rPr>
              <a:t>&lt;номер&gt;</a:t>
            </a:fld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ldImg"/>
          </p:nvPr>
        </p:nvSpPr>
        <p:spPr>
          <a:xfrm>
            <a:off x="0" y="81288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sldNum" idx="38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1E45056-4B01-4AC6-B4B4-6818FC84A99E}" type="slidenum"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+mn-ea"/>
              </a:rPr>
              <a:t>&lt;номер&gt;</a:t>
            </a:fld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Пустой слайд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&lt;дата/время&gt;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4AF1BA9-8A27-4DFA-8845-9056F8A45421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Вертикальный заголовок и текст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724960" y="365040"/>
            <a:ext cx="2627640" cy="5810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Образец заголовка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2800" cy="5810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Четвертый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dt" idx="28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&lt;дата/время&gt;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ftr" idx="29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sldNum" idx="30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2562A57-48E8-4146-86A6-6D16C25F8DDD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Заголовок и объект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Образец заголовка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Четвертый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dt" idx="31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&lt;дата/время&gt;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ftr" idx="32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sldNum" idx="33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5B4AA12-2177-4BBF-9F59-422474C10DAD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раздела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4160" cy="2851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60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Образец заголовка</a:t>
            </a:r>
            <a:endParaRPr b="0" lang="ru-RU" sz="6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4160" cy="1498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&lt;дата/время&gt;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5485631-4EAE-4078-B5B0-887092597685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Два объекта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Образец заголовка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0040" cy="4349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Четвертый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0040" cy="4349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Четвертый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" name="PlaceHolder 4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&lt;дата/время&gt;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" name="PlaceHolder 5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" name="PlaceHolder 6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5E5FE84-3BC8-4525-B2EB-1BEA0F03ACB8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Сравнение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Образец заголовка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6280" cy="822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6280" cy="3683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Четвертый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1840" cy="822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1840" cy="3683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Четвертый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" name="PlaceHolder 6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&lt;дата/время&gt;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" name="PlaceHolder 7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" name="PlaceHolder 8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9DFC1C3-E6DD-49AD-88F7-EEBFC2B8103F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Только заголовок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Образец заголовка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&lt;дата/время&gt;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296526E-1F72-44DC-9D4A-2CBBF7758AFD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ъект с подписью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0840" cy="1598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Образец заголовка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0760" cy="4872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Четвертый уровень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0840" cy="381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&lt;дата/время&gt;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ftr" idx="17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" name="PlaceHolder 6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7B5212D-3FB6-44A5-97EB-7DE681AFAD6B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Рисунок с подписью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0840" cy="1598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Образец заголовка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0760" cy="4872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 структуры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Шестой уровень структуры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Седьмой уровень структуры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0840" cy="381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&lt;дата/время&gt;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D30FE45-0A99-4C45-ABB1-B25EF67218DE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Титульный слайд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560" cy="2386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60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Образец заголовка</a:t>
            </a:r>
            <a:endParaRPr b="0" lang="ru-RU" sz="6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&lt;дата/время&gt;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ftr" idx="23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sldNum" idx="24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8E861B5-A3E5-4CA5-8531-0ACA9F76D756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1360" cy="397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Шестой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Седьмой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Заголовок и вертикальный текст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Образец заголовка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Образец текста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Четвертый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&lt;дата/время&gt;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ftr" idx="26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sldNum" idx="27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651A14B-1A36-4EB4-A297-3C12B403BEFE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8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jpeg"/><Relationship Id="rId7" Type="http://schemas.openxmlformats.org/officeDocument/2006/relationships/image" Target="../media/image11.png"/><Relationship Id="rId8" Type="http://schemas.openxmlformats.org/officeDocument/2006/relationships/slideLayout" Target="../slideLayouts/slideLayout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1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microsoft.com/office/2007/relationships/hdphoto" Target="../media/hdphoto1.wdp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chart" Target="../charts/chart1.xml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chart" Target="../charts/chart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chart" Target="../charts/chart3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e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Рисунок 8" descr=""/>
          <p:cNvPicPr/>
          <p:nvPr/>
        </p:nvPicPr>
        <p:blipFill>
          <a:blip r:embed="rId1"/>
          <a:stretch/>
        </p:blipFill>
        <p:spPr>
          <a:xfrm>
            <a:off x="2238840" y="1533960"/>
            <a:ext cx="7823880" cy="3423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5" name="Подзаголовок 2"/>
          <p:cNvSpPr/>
          <p:nvPr/>
        </p:nvSpPr>
        <p:spPr>
          <a:xfrm>
            <a:off x="2618640" y="4958280"/>
            <a:ext cx="479700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2800" strike="noStrike" u="none">
              <a:solidFill>
                <a:srgbClr val="4b1010"/>
              </a:solidFill>
              <a:effectLst/>
              <a:uFillTx/>
              <a:latin typeface="Bookman Old Style"/>
            </a:endParaRPr>
          </a:p>
        </p:txBody>
      </p:sp>
      <p:sp>
        <p:nvSpPr>
          <p:cNvPr id="66" name="Подзаголовок 2"/>
          <p:cNvSpPr/>
          <p:nvPr/>
        </p:nvSpPr>
        <p:spPr>
          <a:xfrm>
            <a:off x="9326520" y="6253560"/>
            <a:ext cx="2681640" cy="60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24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Команда 9.4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e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729000" y="25560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44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Бэнчмаркинг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graphicFrame>
        <p:nvGraphicFramePr>
          <p:cNvPr id="115" name="Объект 7"/>
          <p:cNvGraphicFramePr/>
          <p:nvPr/>
        </p:nvGraphicFramePr>
        <p:xfrm>
          <a:off x="729000" y="1412280"/>
          <a:ext cx="11050560" cy="4564080"/>
        </p:xfrm>
        <a:graphic>
          <a:graphicData uri="http://schemas.openxmlformats.org/drawingml/2006/table">
            <a:tbl>
              <a:tblPr/>
              <a:tblGrid>
                <a:gridCol w="3819240"/>
                <a:gridCol w="1913040"/>
                <a:gridCol w="1920240"/>
                <a:gridCol w="1661040"/>
                <a:gridCol w="1737360"/>
              </a:tblGrid>
              <a:tr h="480600">
                <a:tc>
                  <a:txBody>
                    <a:bodyPr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ru-RU" sz="2000" strike="noStrike" u="none">
                          <a:solidFill>
                            <a:srgbClr val="4b1010"/>
                          </a:solidFill>
                          <a:effectLst/>
                          <a:uFillTx/>
                          <a:latin typeface="Bookman Old Style"/>
                        </a:rPr>
                        <a:t>Характеристики</a:t>
                      </a:r>
                      <a:endParaRPr b="0" lang="ru-RU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ed7d31"/>
                      </a:solidFill>
                      <a:prstDash val="solid"/>
                    </a:lnL>
                    <a:lnR w="12240">
                      <a:solidFill>
                        <a:srgbClr val="ed7d31"/>
                      </a:solidFill>
                      <a:prstDash val="solid"/>
                    </a:lnR>
                    <a:lnT w="12240">
                      <a:solidFill>
                        <a:srgbClr val="ed7d31"/>
                      </a:solidFill>
                      <a:prstDash val="solid"/>
                    </a:lnT>
                    <a:lnB w="25200">
                      <a:solidFill>
                        <a:srgbClr val="ed7d3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4b1010"/>
                          </a:solidFill>
                          <a:effectLst/>
                          <a:uFillTx/>
                          <a:latin typeface="Bookman Old Style"/>
                        </a:rPr>
                        <a:t>Caker</a:t>
                      </a:r>
                      <a:endParaRPr b="0" lang="ru-RU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ed7d31"/>
                      </a:solidFill>
                      <a:prstDash val="solid"/>
                    </a:lnL>
                    <a:lnR w="12240">
                      <a:solidFill>
                        <a:srgbClr val="ed7d31"/>
                      </a:solidFill>
                      <a:prstDash val="solid"/>
                    </a:lnR>
                    <a:lnT w="12240">
                      <a:solidFill>
                        <a:srgbClr val="ed7d31"/>
                      </a:solidFill>
                      <a:prstDash val="solid"/>
                    </a:lnT>
                    <a:lnB w="25200">
                      <a:solidFill>
                        <a:srgbClr val="ed7d3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4b1010"/>
                          </a:solidFill>
                          <a:effectLst/>
                          <a:uFillTx/>
                          <a:latin typeface="Bookman Old Style"/>
                        </a:rPr>
                        <a:t>Sweetify</a:t>
                      </a:r>
                      <a:endParaRPr b="0" lang="ru-RU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ed7d31"/>
                      </a:solidFill>
                      <a:prstDash val="solid"/>
                    </a:lnL>
                    <a:lnR w="12240">
                      <a:solidFill>
                        <a:srgbClr val="ed7d31"/>
                      </a:solidFill>
                      <a:prstDash val="solid"/>
                    </a:lnR>
                    <a:lnT w="12240">
                      <a:solidFill>
                        <a:srgbClr val="ed7d31"/>
                      </a:solidFill>
                      <a:prstDash val="solid"/>
                    </a:lnT>
                    <a:lnB w="25200">
                      <a:solidFill>
                        <a:srgbClr val="ed7d3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4b1010"/>
                          </a:solidFill>
                          <a:effectLst/>
                          <a:uFillTx/>
                          <a:latin typeface="Bookman Old Style"/>
                        </a:rPr>
                        <a:t>PastyPro</a:t>
                      </a:r>
                      <a:endParaRPr b="0" lang="ru-RU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ed7d31"/>
                      </a:solidFill>
                      <a:prstDash val="solid"/>
                    </a:lnL>
                    <a:lnR w="12240">
                      <a:solidFill>
                        <a:srgbClr val="ed7d31"/>
                      </a:solidFill>
                      <a:prstDash val="solid"/>
                    </a:lnR>
                    <a:lnT w="12240">
                      <a:solidFill>
                        <a:srgbClr val="ed7d31"/>
                      </a:solidFill>
                      <a:prstDash val="solid"/>
                    </a:lnT>
                    <a:lnB w="25200">
                      <a:solidFill>
                        <a:srgbClr val="ed7d3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4b1010"/>
                          </a:solidFill>
                          <a:effectLst/>
                          <a:uFillTx/>
                          <a:latin typeface="Bookman Old Style"/>
                        </a:rPr>
                        <a:t>BakeMaster</a:t>
                      </a:r>
                      <a:endParaRPr b="0" lang="ru-RU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ed7d31"/>
                      </a:solidFill>
                      <a:prstDash val="solid"/>
                    </a:lnL>
                    <a:lnR w="12240">
                      <a:solidFill>
                        <a:srgbClr val="ed7d31"/>
                      </a:solidFill>
                      <a:prstDash val="solid"/>
                    </a:lnR>
                    <a:lnT w="12240">
                      <a:solidFill>
                        <a:srgbClr val="ed7d31"/>
                      </a:solidFill>
                      <a:prstDash val="solid"/>
                    </a:lnT>
                    <a:lnB w="25200">
                      <a:solidFill>
                        <a:srgbClr val="ed7d31"/>
                      </a:solidFill>
                      <a:prstDash val="solid"/>
                    </a:lnB>
                    <a:noFill/>
                  </a:tcPr>
                </a:tc>
              </a:tr>
              <a:tr h="878040">
                <a:tc>
                  <a:txBody>
                    <a:bodyPr lIns="68400" rIns="6840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en-US" sz="2400" strike="noStrike" u="none">
                          <a:solidFill>
                            <a:srgbClr val="4b1010"/>
                          </a:solidFill>
                          <a:effectLst/>
                          <a:uFillTx/>
                          <a:latin typeface="Bookman Old Style"/>
                          <a:ea typeface="Calibri"/>
                        </a:rPr>
                        <a:t>Возможность редактирования</a:t>
                      </a:r>
                      <a:r>
                        <a:rPr b="0" lang="ru-RU" sz="2400" strike="noStrike" u="none">
                          <a:solidFill>
                            <a:srgbClr val="4b1010"/>
                          </a:solidFill>
                          <a:effectLst/>
                          <a:uFillTx/>
                          <a:latin typeface="Bookman Old Style"/>
                          <a:ea typeface="Calibri"/>
                        </a:rPr>
                        <a:t> торта </a:t>
                      </a:r>
                      <a:endParaRPr b="0" lang="ru-RU" sz="24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68400" marR="68400">
                    <a:lnL w="12240">
                      <a:solidFill>
                        <a:srgbClr val="ed7d31"/>
                      </a:solidFill>
                      <a:prstDash val="solid"/>
                    </a:lnL>
                    <a:lnR w="12240">
                      <a:solidFill>
                        <a:srgbClr val="ed7d31"/>
                      </a:solidFill>
                      <a:prstDash val="solid"/>
                    </a:lnR>
                    <a:lnT w="25200">
                      <a:solidFill>
                        <a:srgbClr val="ed7d31"/>
                      </a:solidFill>
                      <a:prstDash val="solid"/>
                    </a:lnT>
                    <a:lnB w="12240">
                      <a:solidFill>
                        <a:srgbClr val="ed7d31"/>
                      </a:solidFill>
                      <a:prstDash val="solid"/>
                    </a:lnB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 lIns="68400" rIns="6840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1" lang="ru-RU" sz="3600" strike="noStrike" u="none">
                          <a:solidFill>
                            <a:srgbClr val="4b1010"/>
                          </a:solidFill>
                          <a:effectLst/>
                          <a:uFillTx/>
                          <a:latin typeface="Bookman Old Style"/>
                          <a:ea typeface="Calibri"/>
                        </a:rPr>
                        <a:t>+</a:t>
                      </a:r>
                      <a:endParaRPr b="0" lang="ru-RU" sz="36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68400" marR="68400">
                    <a:lnL w="12240">
                      <a:solidFill>
                        <a:srgbClr val="ed7d31"/>
                      </a:solidFill>
                      <a:prstDash val="solid"/>
                    </a:lnL>
                    <a:lnR w="12240">
                      <a:solidFill>
                        <a:srgbClr val="ed7d31"/>
                      </a:solidFill>
                      <a:prstDash val="solid"/>
                    </a:lnR>
                    <a:lnT w="25200">
                      <a:solidFill>
                        <a:srgbClr val="ed7d31"/>
                      </a:solidFill>
                      <a:prstDash val="solid"/>
                    </a:lnT>
                    <a:lnB w="12240">
                      <a:solidFill>
                        <a:srgbClr val="ed7d31"/>
                      </a:solidFill>
                      <a:prstDash val="solid"/>
                    </a:lnB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 lIns="68400" rIns="6840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1" lang="ru-RU" sz="3600" strike="noStrike" u="none">
                          <a:solidFill>
                            <a:srgbClr val="4b1010"/>
                          </a:solidFill>
                          <a:effectLst/>
                          <a:uFillTx/>
                          <a:latin typeface="Bookman Old Style"/>
                          <a:ea typeface="Calibri"/>
                        </a:rPr>
                        <a:t>+</a:t>
                      </a:r>
                      <a:endParaRPr b="0" lang="ru-RU" sz="36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68400" marR="68400">
                    <a:lnL w="12240">
                      <a:solidFill>
                        <a:srgbClr val="ed7d31"/>
                      </a:solidFill>
                      <a:prstDash val="solid"/>
                    </a:lnL>
                    <a:lnR w="12240">
                      <a:solidFill>
                        <a:srgbClr val="ed7d31"/>
                      </a:solidFill>
                      <a:prstDash val="solid"/>
                    </a:lnR>
                    <a:lnT w="25200">
                      <a:solidFill>
                        <a:srgbClr val="ed7d31"/>
                      </a:solidFill>
                      <a:prstDash val="solid"/>
                    </a:lnT>
                    <a:lnB w="12240">
                      <a:solidFill>
                        <a:srgbClr val="ed7d31"/>
                      </a:solidFill>
                      <a:prstDash val="solid"/>
                    </a:lnB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 lIns="68400" rIns="6840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1" lang="ru-RU" sz="3600" strike="noStrike" u="none">
                          <a:solidFill>
                            <a:srgbClr val="4b1010"/>
                          </a:solidFill>
                          <a:effectLst/>
                          <a:uFillTx/>
                          <a:latin typeface="Bookman Old Style"/>
                          <a:ea typeface="Calibri"/>
                        </a:rPr>
                        <a:t>-</a:t>
                      </a:r>
                      <a:endParaRPr b="0" lang="ru-RU" sz="36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68400" marR="68400">
                    <a:lnL w="12240">
                      <a:solidFill>
                        <a:srgbClr val="ed7d31"/>
                      </a:solidFill>
                      <a:prstDash val="solid"/>
                    </a:lnL>
                    <a:lnR w="12240">
                      <a:solidFill>
                        <a:srgbClr val="ed7d31"/>
                      </a:solidFill>
                      <a:prstDash val="solid"/>
                    </a:lnR>
                    <a:lnT w="25200">
                      <a:solidFill>
                        <a:srgbClr val="ed7d31"/>
                      </a:solidFill>
                      <a:prstDash val="solid"/>
                    </a:lnT>
                    <a:lnB w="12240">
                      <a:solidFill>
                        <a:srgbClr val="ed7d31"/>
                      </a:solidFill>
                      <a:prstDash val="solid"/>
                    </a:lnB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 lIns="68400" rIns="6840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1" lang="ru-RU" sz="3600" strike="noStrike" u="none">
                          <a:solidFill>
                            <a:srgbClr val="4b1010"/>
                          </a:solidFill>
                          <a:effectLst/>
                          <a:uFillTx/>
                          <a:latin typeface="Bookman Old Style"/>
                          <a:ea typeface="Calibri"/>
                        </a:rPr>
                        <a:t>-</a:t>
                      </a:r>
                      <a:endParaRPr b="0" lang="ru-RU" sz="36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68400" marR="68400">
                    <a:lnL w="12240">
                      <a:solidFill>
                        <a:srgbClr val="ed7d31"/>
                      </a:solidFill>
                      <a:prstDash val="solid"/>
                    </a:lnL>
                    <a:lnR w="12240">
                      <a:solidFill>
                        <a:srgbClr val="ed7d31"/>
                      </a:solidFill>
                      <a:prstDash val="solid"/>
                    </a:lnR>
                    <a:lnT w="25200">
                      <a:solidFill>
                        <a:srgbClr val="ed7d31"/>
                      </a:solidFill>
                      <a:prstDash val="solid"/>
                    </a:lnT>
                    <a:lnB w="12240">
                      <a:solidFill>
                        <a:srgbClr val="ed7d31"/>
                      </a:solidFill>
                      <a:prstDash val="solid"/>
                    </a:lnB>
                    <a:solidFill>
                      <a:schemeClr val="accent2">
                        <a:alpha val="20000"/>
                      </a:schemeClr>
                    </a:solidFill>
                  </a:tcPr>
                </a:tc>
              </a:tr>
              <a:tr h="1047600">
                <a:tc>
                  <a:txBody>
                    <a:bodyPr lIns="68400" rIns="6840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ru-RU" sz="2400" strike="noStrike" u="none">
                          <a:solidFill>
                            <a:srgbClr val="4b1010"/>
                          </a:solidFill>
                          <a:effectLst/>
                          <a:uFillTx/>
                          <a:latin typeface="Bookman Old Style"/>
                          <a:ea typeface="Calibri"/>
                        </a:rPr>
                        <a:t>Выбор содержимого торта</a:t>
                      </a:r>
                      <a:endParaRPr b="0" lang="ru-RU" sz="2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68400" marR="68400">
                    <a:lnL w="12240">
                      <a:solidFill>
                        <a:srgbClr val="ed7d31"/>
                      </a:solidFill>
                      <a:prstDash val="solid"/>
                    </a:lnL>
                    <a:lnR w="12240">
                      <a:solidFill>
                        <a:srgbClr val="ed7d31"/>
                      </a:solidFill>
                      <a:prstDash val="solid"/>
                    </a:lnR>
                    <a:lnT w="12240">
                      <a:solidFill>
                        <a:srgbClr val="ed7d31"/>
                      </a:solidFill>
                      <a:prstDash val="solid"/>
                    </a:lnT>
                    <a:lnB w="12240">
                      <a:solidFill>
                        <a:srgbClr val="ed7d3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1" lang="ru-RU" sz="3600" strike="noStrike" u="none">
                          <a:solidFill>
                            <a:srgbClr val="4b1010"/>
                          </a:solidFill>
                          <a:effectLst/>
                          <a:uFillTx/>
                          <a:latin typeface="Bookman Old Style"/>
                          <a:ea typeface="Calibri"/>
                        </a:rPr>
                        <a:t>+</a:t>
                      </a:r>
                      <a:endParaRPr b="0" lang="ru-RU" sz="3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68400" marR="68400">
                    <a:lnL w="12240">
                      <a:solidFill>
                        <a:srgbClr val="ed7d31"/>
                      </a:solidFill>
                      <a:prstDash val="solid"/>
                    </a:lnL>
                    <a:lnR w="12240">
                      <a:solidFill>
                        <a:srgbClr val="ed7d31"/>
                      </a:solidFill>
                      <a:prstDash val="solid"/>
                    </a:lnR>
                    <a:lnT w="12240">
                      <a:solidFill>
                        <a:srgbClr val="ed7d31"/>
                      </a:solidFill>
                      <a:prstDash val="solid"/>
                    </a:lnT>
                    <a:lnB w="12240">
                      <a:solidFill>
                        <a:srgbClr val="ed7d3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1" lang="ru-RU" sz="3600" strike="noStrike" u="none">
                          <a:solidFill>
                            <a:srgbClr val="4b1010"/>
                          </a:solidFill>
                          <a:effectLst/>
                          <a:uFillTx/>
                          <a:latin typeface="Bookman Old Style"/>
                          <a:ea typeface="Calibri"/>
                        </a:rPr>
                        <a:t>+</a:t>
                      </a:r>
                      <a:endParaRPr b="0" lang="ru-RU" sz="3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68400" marR="68400">
                    <a:lnL w="12240">
                      <a:solidFill>
                        <a:srgbClr val="ed7d31"/>
                      </a:solidFill>
                      <a:prstDash val="solid"/>
                    </a:lnL>
                    <a:lnR w="12240">
                      <a:solidFill>
                        <a:srgbClr val="ed7d31"/>
                      </a:solidFill>
                      <a:prstDash val="solid"/>
                    </a:lnR>
                    <a:lnT w="12240">
                      <a:solidFill>
                        <a:srgbClr val="ed7d31"/>
                      </a:solidFill>
                      <a:prstDash val="solid"/>
                    </a:lnT>
                    <a:lnB w="12240">
                      <a:solidFill>
                        <a:srgbClr val="ed7d3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1" lang="ru-RU" sz="3600" strike="noStrike" u="none">
                          <a:solidFill>
                            <a:srgbClr val="4b1010"/>
                          </a:solidFill>
                          <a:effectLst/>
                          <a:uFillTx/>
                          <a:latin typeface="Bookman Old Style"/>
                          <a:ea typeface="Calibri"/>
                        </a:rPr>
                        <a:t>+</a:t>
                      </a:r>
                      <a:endParaRPr b="0" lang="ru-RU" sz="3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68400" marR="68400">
                    <a:lnL w="12240">
                      <a:solidFill>
                        <a:srgbClr val="ed7d31"/>
                      </a:solidFill>
                      <a:prstDash val="solid"/>
                    </a:lnL>
                    <a:lnR w="12240">
                      <a:solidFill>
                        <a:srgbClr val="ed7d31"/>
                      </a:solidFill>
                      <a:prstDash val="solid"/>
                    </a:lnR>
                    <a:lnT w="12240">
                      <a:solidFill>
                        <a:srgbClr val="ed7d31"/>
                      </a:solidFill>
                      <a:prstDash val="solid"/>
                    </a:lnT>
                    <a:lnB w="12240">
                      <a:solidFill>
                        <a:srgbClr val="ed7d3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1" lang="ru-RU" sz="3600" strike="noStrike" u="none">
                          <a:solidFill>
                            <a:srgbClr val="4b1010"/>
                          </a:solidFill>
                          <a:effectLst/>
                          <a:uFillTx/>
                          <a:latin typeface="Bookman Old Style"/>
                          <a:ea typeface="Calibri"/>
                        </a:rPr>
                        <a:t>-</a:t>
                      </a:r>
                      <a:endParaRPr b="0" lang="ru-RU" sz="3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68400" marR="68400">
                    <a:lnL w="12240">
                      <a:solidFill>
                        <a:srgbClr val="ed7d31"/>
                      </a:solidFill>
                      <a:prstDash val="solid"/>
                    </a:lnL>
                    <a:lnR w="12240">
                      <a:solidFill>
                        <a:srgbClr val="ed7d31"/>
                      </a:solidFill>
                      <a:prstDash val="solid"/>
                    </a:lnR>
                    <a:lnT w="12240">
                      <a:solidFill>
                        <a:srgbClr val="ed7d31"/>
                      </a:solidFill>
                      <a:prstDash val="solid"/>
                    </a:lnT>
                    <a:lnB w="12240">
                      <a:solidFill>
                        <a:srgbClr val="ed7d31"/>
                      </a:solidFill>
                      <a:prstDash val="solid"/>
                    </a:lnB>
                    <a:noFill/>
                  </a:tcPr>
                </a:tc>
              </a:tr>
              <a:tr h="1087920">
                <a:tc>
                  <a:txBody>
                    <a:bodyPr lIns="68400" rIns="6840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ru-RU" sz="2400" strike="noStrike" u="none">
                          <a:solidFill>
                            <a:srgbClr val="4b1010"/>
                          </a:solidFill>
                          <a:effectLst/>
                          <a:uFillTx/>
                          <a:latin typeface="Bookman Old Style"/>
                          <a:ea typeface="Calibri"/>
                        </a:rPr>
                        <a:t>Интеграция с изготовителями тортов</a:t>
                      </a:r>
                      <a:endParaRPr b="0" lang="ru-RU" sz="24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68400" marR="68400">
                    <a:lnL w="12240">
                      <a:solidFill>
                        <a:srgbClr val="ed7d31"/>
                      </a:solidFill>
                      <a:prstDash val="solid"/>
                    </a:lnL>
                    <a:lnR w="12240">
                      <a:solidFill>
                        <a:srgbClr val="ed7d31"/>
                      </a:solidFill>
                      <a:prstDash val="solid"/>
                    </a:lnR>
                    <a:lnT w="12240">
                      <a:solidFill>
                        <a:srgbClr val="ed7d31"/>
                      </a:solidFill>
                      <a:prstDash val="solid"/>
                    </a:lnT>
                    <a:lnB w="12240">
                      <a:solidFill>
                        <a:srgbClr val="ed7d31"/>
                      </a:solidFill>
                      <a:prstDash val="solid"/>
                    </a:lnB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 lIns="68400" rIns="6840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1" lang="ru-RU" sz="3600" strike="noStrike" u="none">
                          <a:solidFill>
                            <a:srgbClr val="4b1010"/>
                          </a:solidFill>
                          <a:effectLst/>
                          <a:uFillTx/>
                          <a:latin typeface="Bookman Old Style"/>
                          <a:ea typeface="Calibri"/>
                        </a:rPr>
                        <a:t>+</a:t>
                      </a:r>
                      <a:endParaRPr b="0" lang="ru-RU" sz="36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68400" marR="68400">
                    <a:lnL w="12240">
                      <a:solidFill>
                        <a:srgbClr val="ed7d31"/>
                      </a:solidFill>
                      <a:prstDash val="solid"/>
                    </a:lnL>
                    <a:lnR w="12240">
                      <a:solidFill>
                        <a:srgbClr val="ed7d31"/>
                      </a:solidFill>
                      <a:prstDash val="solid"/>
                    </a:lnR>
                    <a:lnT w="12240">
                      <a:solidFill>
                        <a:srgbClr val="ed7d31"/>
                      </a:solidFill>
                      <a:prstDash val="solid"/>
                    </a:lnT>
                    <a:lnB w="12240">
                      <a:solidFill>
                        <a:srgbClr val="ed7d31"/>
                      </a:solidFill>
                      <a:prstDash val="solid"/>
                    </a:lnB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 lIns="68400" rIns="6840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1" lang="ru-RU" sz="3600" strike="noStrike" u="none">
                          <a:solidFill>
                            <a:srgbClr val="4b1010"/>
                          </a:solidFill>
                          <a:effectLst/>
                          <a:uFillTx/>
                          <a:latin typeface="Bookman Old Style"/>
                          <a:ea typeface="Calibri"/>
                        </a:rPr>
                        <a:t>+</a:t>
                      </a:r>
                      <a:endParaRPr b="0" lang="ru-RU" sz="36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68400" marR="68400">
                    <a:lnL w="12240">
                      <a:solidFill>
                        <a:srgbClr val="ed7d31"/>
                      </a:solidFill>
                      <a:prstDash val="solid"/>
                    </a:lnL>
                    <a:lnR w="12240">
                      <a:solidFill>
                        <a:srgbClr val="ed7d31"/>
                      </a:solidFill>
                      <a:prstDash val="solid"/>
                    </a:lnR>
                    <a:lnT w="12240">
                      <a:solidFill>
                        <a:srgbClr val="ed7d31"/>
                      </a:solidFill>
                      <a:prstDash val="solid"/>
                    </a:lnT>
                    <a:lnB w="12240">
                      <a:solidFill>
                        <a:srgbClr val="ed7d31"/>
                      </a:solidFill>
                      <a:prstDash val="solid"/>
                    </a:lnB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 lIns="68400" rIns="6840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1" lang="ru-RU" sz="3600" strike="noStrike" u="none">
                          <a:solidFill>
                            <a:srgbClr val="4b1010"/>
                          </a:solidFill>
                          <a:effectLst/>
                          <a:uFillTx/>
                          <a:latin typeface="Bookman Old Style"/>
                          <a:ea typeface="Calibri"/>
                        </a:rPr>
                        <a:t>+</a:t>
                      </a:r>
                      <a:endParaRPr b="0" lang="ru-RU" sz="36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68400" marR="68400">
                    <a:lnL w="12240">
                      <a:solidFill>
                        <a:srgbClr val="ed7d31"/>
                      </a:solidFill>
                      <a:prstDash val="solid"/>
                    </a:lnL>
                    <a:lnR w="12240">
                      <a:solidFill>
                        <a:srgbClr val="ed7d31"/>
                      </a:solidFill>
                      <a:prstDash val="solid"/>
                    </a:lnR>
                    <a:lnT w="12240">
                      <a:solidFill>
                        <a:srgbClr val="ed7d31"/>
                      </a:solidFill>
                      <a:prstDash val="solid"/>
                    </a:lnT>
                    <a:lnB w="12240">
                      <a:solidFill>
                        <a:srgbClr val="ed7d31"/>
                      </a:solidFill>
                      <a:prstDash val="solid"/>
                    </a:lnB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 lIns="68400" rIns="6840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1" lang="ru-RU" sz="3600" strike="noStrike" u="none">
                          <a:solidFill>
                            <a:srgbClr val="4b1010"/>
                          </a:solidFill>
                          <a:effectLst/>
                          <a:uFillTx/>
                          <a:latin typeface="Bookman Old Style"/>
                          <a:ea typeface="Calibri"/>
                        </a:rPr>
                        <a:t>+</a:t>
                      </a:r>
                      <a:endParaRPr b="0" lang="ru-RU" sz="36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68400" marR="68400">
                    <a:lnL w="12240">
                      <a:solidFill>
                        <a:srgbClr val="ed7d31"/>
                      </a:solidFill>
                      <a:prstDash val="solid"/>
                    </a:lnL>
                    <a:lnR w="12240">
                      <a:solidFill>
                        <a:srgbClr val="ed7d31"/>
                      </a:solidFill>
                      <a:prstDash val="solid"/>
                    </a:lnR>
                    <a:lnT w="12240">
                      <a:solidFill>
                        <a:srgbClr val="ed7d31"/>
                      </a:solidFill>
                      <a:prstDash val="solid"/>
                    </a:lnT>
                    <a:lnB w="12240">
                      <a:solidFill>
                        <a:srgbClr val="ed7d31"/>
                      </a:solidFill>
                      <a:prstDash val="solid"/>
                    </a:lnB>
                    <a:solidFill>
                      <a:schemeClr val="accent2">
                        <a:alpha val="20000"/>
                      </a:schemeClr>
                    </a:solidFill>
                  </a:tcPr>
                </a:tc>
              </a:tr>
              <a:tr h="1069920">
                <a:tc>
                  <a:txBody>
                    <a:bodyPr lIns="68400" rIns="6840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0" lang="ru-RU" sz="2400" strike="noStrike" u="none">
                          <a:solidFill>
                            <a:srgbClr val="4b1010"/>
                          </a:solidFill>
                          <a:effectLst/>
                          <a:uFillTx/>
                          <a:latin typeface="Bookman Old Style"/>
                          <a:ea typeface="Calibri"/>
                        </a:rPr>
                        <a:t>Иная продукция, не являющаяся тортами</a:t>
                      </a:r>
                      <a:endParaRPr b="0" lang="ru-RU" sz="2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68400" marR="68400">
                    <a:lnL w="12240">
                      <a:solidFill>
                        <a:srgbClr val="ed7d31"/>
                      </a:solidFill>
                      <a:prstDash val="solid"/>
                    </a:lnL>
                    <a:lnR w="12240">
                      <a:solidFill>
                        <a:srgbClr val="ed7d31"/>
                      </a:solidFill>
                      <a:prstDash val="solid"/>
                    </a:lnR>
                    <a:lnT w="12240">
                      <a:solidFill>
                        <a:srgbClr val="ed7d31"/>
                      </a:solidFill>
                      <a:prstDash val="solid"/>
                    </a:lnT>
                    <a:lnB w="12240">
                      <a:solidFill>
                        <a:srgbClr val="ed7d3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1" lang="ru-RU" sz="3600" strike="noStrike" u="none">
                          <a:solidFill>
                            <a:srgbClr val="4b1010"/>
                          </a:solidFill>
                          <a:effectLst/>
                          <a:uFillTx/>
                          <a:latin typeface="Bookman Old Style"/>
                          <a:ea typeface="Calibri"/>
                        </a:rPr>
                        <a:t>-</a:t>
                      </a:r>
                      <a:endParaRPr b="0" lang="ru-RU" sz="3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68400" marR="68400">
                    <a:lnL w="12240">
                      <a:solidFill>
                        <a:srgbClr val="ed7d31"/>
                      </a:solidFill>
                      <a:prstDash val="solid"/>
                    </a:lnL>
                    <a:lnR w="12240">
                      <a:solidFill>
                        <a:srgbClr val="ed7d31"/>
                      </a:solidFill>
                      <a:prstDash val="solid"/>
                    </a:lnR>
                    <a:lnT w="12240">
                      <a:solidFill>
                        <a:srgbClr val="ed7d31"/>
                      </a:solidFill>
                      <a:prstDash val="solid"/>
                    </a:lnT>
                    <a:lnB w="12240">
                      <a:solidFill>
                        <a:srgbClr val="ed7d3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1" lang="ru-RU" sz="3600" strike="noStrike" u="none">
                          <a:solidFill>
                            <a:srgbClr val="4b1010"/>
                          </a:solidFill>
                          <a:effectLst/>
                          <a:uFillTx/>
                          <a:latin typeface="Bookman Old Style"/>
                          <a:ea typeface="Calibri"/>
                        </a:rPr>
                        <a:t>+</a:t>
                      </a:r>
                      <a:endParaRPr b="0" lang="ru-RU" sz="3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68400" marR="68400">
                    <a:lnL w="12240">
                      <a:solidFill>
                        <a:srgbClr val="ed7d31"/>
                      </a:solidFill>
                      <a:prstDash val="solid"/>
                    </a:lnL>
                    <a:lnR w="12240">
                      <a:solidFill>
                        <a:srgbClr val="ed7d31"/>
                      </a:solidFill>
                      <a:prstDash val="solid"/>
                    </a:lnR>
                    <a:lnT w="12240">
                      <a:solidFill>
                        <a:srgbClr val="ed7d31"/>
                      </a:solidFill>
                      <a:prstDash val="solid"/>
                    </a:lnT>
                    <a:lnB w="12240">
                      <a:solidFill>
                        <a:srgbClr val="ed7d3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1" lang="ru-RU" sz="3600" strike="noStrike" u="none">
                          <a:solidFill>
                            <a:srgbClr val="4b1010"/>
                          </a:solidFill>
                          <a:effectLst/>
                          <a:uFillTx/>
                          <a:latin typeface="Bookman Old Style"/>
                          <a:ea typeface="Calibri"/>
                        </a:rPr>
                        <a:t>-</a:t>
                      </a:r>
                      <a:endParaRPr b="0" lang="ru-RU" sz="3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68400" marR="68400">
                    <a:lnL w="12240">
                      <a:solidFill>
                        <a:srgbClr val="ed7d31"/>
                      </a:solidFill>
                      <a:prstDash val="solid"/>
                    </a:lnL>
                    <a:lnR w="12240">
                      <a:solidFill>
                        <a:srgbClr val="ed7d31"/>
                      </a:solidFill>
                      <a:prstDash val="solid"/>
                    </a:lnR>
                    <a:lnT w="12240">
                      <a:solidFill>
                        <a:srgbClr val="ed7d31"/>
                      </a:solidFill>
                      <a:prstDash val="solid"/>
                    </a:lnT>
                    <a:lnB w="12240">
                      <a:solidFill>
                        <a:srgbClr val="ed7d3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8400" rIns="68400" anchor="ctr">
                      <a:noAutofit/>
                    </a:bodyPr>
                    <a:p>
                      <a:pPr algn="ctr" defTabSz="914400">
                        <a:lnSpc>
                          <a:spcPct val="107000"/>
                        </a:lnSpc>
                        <a:spcAft>
                          <a:spcPts val="799"/>
                        </a:spcAft>
                      </a:pPr>
                      <a:r>
                        <a:rPr b="1" lang="ru-RU" sz="3600" strike="noStrike" u="none">
                          <a:solidFill>
                            <a:srgbClr val="4b1010"/>
                          </a:solidFill>
                          <a:effectLst/>
                          <a:uFillTx/>
                          <a:latin typeface="Bookman Old Style"/>
                          <a:ea typeface="Calibri"/>
                        </a:rPr>
                        <a:t>-</a:t>
                      </a:r>
                      <a:endParaRPr b="0" lang="ru-RU" sz="3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68400" marR="68400">
                    <a:lnL w="12240">
                      <a:solidFill>
                        <a:srgbClr val="ed7d31"/>
                      </a:solidFill>
                      <a:prstDash val="solid"/>
                    </a:lnL>
                    <a:lnR w="12240">
                      <a:solidFill>
                        <a:srgbClr val="ed7d31"/>
                      </a:solidFill>
                      <a:prstDash val="solid"/>
                    </a:lnR>
                    <a:lnT w="12240">
                      <a:solidFill>
                        <a:srgbClr val="ed7d31"/>
                      </a:solidFill>
                      <a:prstDash val="solid"/>
                    </a:lnT>
                    <a:lnB w="12240">
                      <a:solidFill>
                        <a:srgbClr val="ed7d3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16" name="Рисунок 14" descr=""/>
          <p:cNvPicPr/>
          <p:nvPr/>
        </p:nvPicPr>
        <p:blipFill>
          <a:blip r:embed="rId1"/>
          <a:stretch/>
        </p:blipFill>
        <p:spPr>
          <a:xfrm>
            <a:off x="11244600" y="5751720"/>
            <a:ext cx="844560" cy="938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7" name="Прямоугольник 126"/>
          <p:cNvSpPr/>
          <p:nvPr/>
        </p:nvSpPr>
        <p:spPr>
          <a:xfrm>
            <a:off x="180000" y="6300360"/>
            <a:ext cx="149076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fld id="{941B8309-CBBF-41E0-B92C-CC38A09A5B70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Bookman Old Style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e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44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Технологии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1286640" y="1819440"/>
            <a:ext cx="4486680" cy="46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lnSpcReduction="9999"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8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Для серверной</a:t>
            </a:r>
            <a:r>
              <a:rPr b="0" lang="en-US" sz="28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 </a:t>
            </a:r>
            <a:r>
              <a:rPr b="0" lang="ru-RU" sz="28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части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20" name="Рисунок 4" descr=""/>
          <p:cNvPicPr/>
          <p:nvPr/>
        </p:nvPicPr>
        <p:blipFill>
          <a:blip r:embed="rId1"/>
          <a:stretch/>
        </p:blipFill>
        <p:spPr>
          <a:xfrm>
            <a:off x="11244600" y="5751720"/>
            <a:ext cx="844560" cy="938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1" name="Picture 4" descr="Picture background"/>
          <p:cNvPicPr/>
          <p:nvPr/>
        </p:nvPicPr>
        <p:blipFill>
          <a:blip r:embed="rId2"/>
          <a:stretch/>
        </p:blipFill>
        <p:spPr>
          <a:xfrm>
            <a:off x="758880" y="2473200"/>
            <a:ext cx="2491560" cy="2491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2" name="AutoShape 8" descr="Picture background"/>
          <p:cNvSpPr/>
          <p:nvPr/>
        </p:nvSpPr>
        <p:spPr>
          <a:xfrm>
            <a:off x="5943600" y="-792360"/>
            <a:ext cx="4372560" cy="43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23" name="Picture 10" descr="Picture background"/>
          <p:cNvPicPr/>
          <p:nvPr/>
        </p:nvPicPr>
        <p:blipFill>
          <a:blip r:embed="rId3"/>
          <a:stretch/>
        </p:blipFill>
        <p:spPr>
          <a:xfrm>
            <a:off x="2399760" y="4834440"/>
            <a:ext cx="2275560" cy="905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4" name="Picture 16" descr="Picture background"/>
          <p:cNvPicPr/>
          <p:nvPr/>
        </p:nvPicPr>
        <p:blipFill>
          <a:blip r:embed="rId4"/>
          <a:stretch/>
        </p:blipFill>
        <p:spPr>
          <a:xfrm>
            <a:off x="2509920" y="2334960"/>
            <a:ext cx="3603960" cy="2444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5" name="Picture 18" descr="Picture background"/>
          <p:cNvPicPr/>
          <p:nvPr/>
        </p:nvPicPr>
        <p:blipFill>
          <a:blip r:embed="rId5"/>
          <a:stretch/>
        </p:blipFill>
        <p:spPr>
          <a:xfrm>
            <a:off x="5943600" y="2280960"/>
            <a:ext cx="2275560" cy="2275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6" name="Picture 20" descr="Picture background"/>
          <p:cNvPicPr/>
          <p:nvPr/>
        </p:nvPicPr>
        <p:blipFill>
          <a:blip r:embed="rId6"/>
          <a:stretch/>
        </p:blipFill>
        <p:spPr>
          <a:xfrm>
            <a:off x="8203320" y="3033000"/>
            <a:ext cx="3305520" cy="990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7" name="Picture 22" descr="Picture background"/>
          <p:cNvPicPr/>
          <p:nvPr/>
        </p:nvPicPr>
        <p:blipFill>
          <a:blip r:embed="rId7"/>
          <a:stretch/>
        </p:blipFill>
        <p:spPr>
          <a:xfrm>
            <a:off x="6528600" y="4410720"/>
            <a:ext cx="4715280" cy="1215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8" name="Объект 2"/>
          <p:cNvSpPr/>
          <p:nvPr/>
        </p:nvSpPr>
        <p:spPr>
          <a:xfrm>
            <a:off x="6640560" y="1819440"/>
            <a:ext cx="44866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lnSpcReduction="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28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Для клиентской</a:t>
            </a:r>
            <a:r>
              <a:rPr b="0" lang="en-US" sz="28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 </a:t>
            </a:r>
            <a:r>
              <a:rPr b="0" lang="ru-RU" sz="28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части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" name="Прямоугольник 122"/>
          <p:cNvSpPr/>
          <p:nvPr/>
        </p:nvSpPr>
        <p:spPr>
          <a:xfrm>
            <a:off x="180000" y="6300360"/>
            <a:ext cx="149076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fld id="{B884D94B-20B7-4C45-81BF-79FE428E1745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Bookman Old Style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e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180000" y="198720"/>
            <a:ext cx="395460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44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Интерфейс-клиент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1" name="Прямоугольник 130"/>
          <p:cNvSpPr/>
          <p:nvPr/>
        </p:nvSpPr>
        <p:spPr>
          <a:xfrm>
            <a:off x="180000" y="6300360"/>
            <a:ext cx="149076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fld id="{B0510726-49A6-4937-BF7B-98DFBD108603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Bookman Old Style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2" name="Рисунок 11" descr=""/>
          <p:cNvPicPr/>
          <p:nvPr/>
        </p:nvPicPr>
        <p:blipFill>
          <a:blip r:embed="rId1"/>
          <a:srcRect l="0" t="0" r="0" b="43627"/>
          <a:stretch/>
        </p:blipFill>
        <p:spPr>
          <a:xfrm>
            <a:off x="5430240" y="361800"/>
            <a:ext cx="3154680" cy="6495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3" name="Рисунок 12" descr=""/>
          <p:cNvPicPr/>
          <p:nvPr/>
        </p:nvPicPr>
        <p:blipFill>
          <a:blip r:embed="rId2"/>
          <a:stretch/>
        </p:blipFill>
        <p:spPr>
          <a:xfrm>
            <a:off x="180000" y="1626840"/>
            <a:ext cx="1606680" cy="2565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4" name="Рисунок 13" descr=""/>
          <p:cNvPicPr/>
          <p:nvPr/>
        </p:nvPicPr>
        <p:blipFill>
          <a:blip r:embed="rId3"/>
          <a:stretch/>
        </p:blipFill>
        <p:spPr>
          <a:xfrm>
            <a:off x="1787400" y="1626840"/>
            <a:ext cx="3556800" cy="2565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5" name="Рисунок 17" descr=""/>
          <p:cNvPicPr/>
          <p:nvPr/>
        </p:nvPicPr>
        <p:blipFill>
          <a:blip r:embed="rId4"/>
          <a:stretch/>
        </p:blipFill>
        <p:spPr>
          <a:xfrm>
            <a:off x="829800" y="4296240"/>
            <a:ext cx="3952440" cy="2140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6" name="Рисунок 8" descr=""/>
          <p:cNvPicPr/>
          <p:nvPr/>
        </p:nvPicPr>
        <p:blipFill>
          <a:blip r:embed="rId5"/>
          <a:stretch/>
        </p:blipFill>
        <p:spPr>
          <a:xfrm>
            <a:off x="8822520" y="83160"/>
            <a:ext cx="3154680" cy="9333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e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180000" y="472680"/>
            <a:ext cx="45867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44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Интерфейс-кондитер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8" name="Прямоугольник 139"/>
          <p:cNvSpPr/>
          <p:nvPr/>
        </p:nvSpPr>
        <p:spPr>
          <a:xfrm>
            <a:off x="180000" y="6300360"/>
            <a:ext cx="149076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fld id="{AF8BC3A3-2E88-4D26-8DDC-2375D4E5462C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Bookman Old Style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9" name="Рисунок 4" descr=""/>
          <p:cNvPicPr/>
          <p:nvPr/>
        </p:nvPicPr>
        <p:blipFill>
          <a:blip r:embed="rId1"/>
          <a:stretch/>
        </p:blipFill>
        <p:spPr>
          <a:xfrm>
            <a:off x="180000" y="4239360"/>
            <a:ext cx="3703680" cy="2060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0" name="Рисунок 5" descr=""/>
          <p:cNvPicPr/>
          <p:nvPr/>
        </p:nvPicPr>
        <p:blipFill>
          <a:blip r:embed="rId2"/>
          <a:stretch/>
        </p:blipFill>
        <p:spPr>
          <a:xfrm>
            <a:off x="180000" y="1989000"/>
            <a:ext cx="3703680" cy="2060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1" name="Рисунок 9" descr=""/>
          <p:cNvPicPr/>
          <p:nvPr/>
        </p:nvPicPr>
        <p:blipFill>
          <a:blip r:embed="rId3"/>
          <a:stretch/>
        </p:blipFill>
        <p:spPr>
          <a:xfrm>
            <a:off x="4213080" y="280800"/>
            <a:ext cx="3675600" cy="8176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2" name="Рисунок 7" descr=""/>
          <p:cNvPicPr/>
          <p:nvPr/>
        </p:nvPicPr>
        <p:blipFill>
          <a:blip r:embed="rId4"/>
          <a:stretch/>
        </p:blipFill>
        <p:spPr>
          <a:xfrm>
            <a:off x="8218080" y="280800"/>
            <a:ext cx="3675600" cy="105130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e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925920" y="62496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44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Краткосрочные перспективы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1504800" y="1949760"/>
            <a:ext cx="8432640" cy="4349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ru-RU" sz="3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4b101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36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Реализация ИИ-конструктора</a:t>
            </a:r>
            <a:endParaRPr b="0" lang="ru-RU" sz="3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4b101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36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Встроенный чат</a:t>
            </a:r>
            <a:endParaRPr b="0" lang="ru-RU" sz="3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001"/>
              </a:spcBef>
              <a:buClr>
                <a:srgbClr val="4b101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36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Сбор отзывов и улучшение функционала</a:t>
            </a:r>
            <a:endParaRPr b="0" lang="ru-RU" sz="3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ru-RU" sz="3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45" name="Рисунок 4" descr=""/>
          <p:cNvPicPr/>
          <p:nvPr/>
        </p:nvPicPr>
        <p:blipFill>
          <a:blip r:embed="rId1"/>
          <a:stretch/>
        </p:blipFill>
        <p:spPr>
          <a:xfrm>
            <a:off x="11244600" y="5751720"/>
            <a:ext cx="844560" cy="938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6" name="Прямоугольник 145"/>
          <p:cNvSpPr/>
          <p:nvPr/>
        </p:nvSpPr>
        <p:spPr>
          <a:xfrm>
            <a:off x="180000" y="6300360"/>
            <a:ext cx="149076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fld id="{133BB9FD-ABAD-464E-8184-165BD5F655B6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Bookman Old Style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e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729720" y="76932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44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Долгосрочные перспективы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1466640" y="1949760"/>
            <a:ext cx="9668880" cy="4349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ru-RU" sz="3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4b101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36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Расширение функционала конструктора</a:t>
            </a:r>
            <a:endParaRPr b="0" lang="ru-RU" sz="3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4b101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36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Аналитика и персонализация</a:t>
            </a:r>
            <a:endParaRPr b="0" lang="ru-RU" sz="3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001"/>
              </a:spcBef>
              <a:buClr>
                <a:srgbClr val="4b101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36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Сотрудничество с </a:t>
            </a:r>
            <a:r>
              <a:rPr b="0" lang="en-US" sz="36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event-</a:t>
            </a:r>
            <a:r>
              <a:rPr b="0" lang="ru-RU" sz="36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агентствами</a:t>
            </a:r>
            <a:endParaRPr b="0" lang="ru-RU" sz="3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001"/>
              </a:spcBef>
              <a:buClr>
                <a:srgbClr val="4b101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36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Программа лояльности</a:t>
            </a:r>
            <a:endParaRPr b="0" lang="ru-RU" sz="3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49" name="Рисунок 4" descr=""/>
          <p:cNvPicPr/>
          <p:nvPr/>
        </p:nvPicPr>
        <p:blipFill>
          <a:blip r:embed="rId1"/>
          <a:stretch/>
        </p:blipFill>
        <p:spPr>
          <a:xfrm>
            <a:off x="11244600" y="5751720"/>
            <a:ext cx="844560" cy="938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0" name="Прямоугольник 149"/>
          <p:cNvSpPr/>
          <p:nvPr/>
        </p:nvSpPr>
        <p:spPr>
          <a:xfrm>
            <a:off x="180000" y="6300360"/>
            <a:ext cx="149076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fld id="{25CB0FC0-4B03-4E12-8563-542CBD12DDBA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Bookman Old Style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e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Объект 6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81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7436880" y="1740600"/>
            <a:ext cx="3192840" cy="3192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2" name="Рисунок 4" descr=""/>
          <p:cNvPicPr/>
          <p:nvPr/>
        </p:nvPicPr>
        <p:blipFill>
          <a:blip r:embed="rId3"/>
          <a:stretch/>
        </p:blipFill>
        <p:spPr>
          <a:xfrm>
            <a:off x="1510200" y="1740600"/>
            <a:ext cx="5576400" cy="2440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3" name="TextBox 7"/>
          <p:cNvSpPr/>
          <p:nvPr/>
        </p:nvSpPr>
        <p:spPr>
          <a:xfrm>
            <a:off x="1683720" y="4101120"/>
            <a:ext cx="4974480" cy="46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24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Приложение для заказа тортов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4" name="Прямоугольник 153"/>
          <p:cNvSpPr/>
          <p:nvPr/>
        </p:nvSpPr>
        <p:spPr>
          <a:xfrm>
            <a:off x="180000" y="6300360"/>
            <a:ext cx="149076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fld id="{A89468EC-D1C3-40B2-AD91-127D7B63056F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Bookman Old Style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e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929160" y="36396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48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Команда разработчиков</a:t>
            </a:r>
            <a:endParaRPr b="0" lang="ru-RU" sz="4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1432440" y="1688760"/>
            <a:ext cx="9507240" cy="4349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4b1010"/>
              </a:buClr>
              <a:buFont typeface="Arial"/>
              <a:buChar char="•"/>
            </a:pPr>
            <a:r>
              <a:rPr b="0" lang="ru-RU" sz="28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Мишненкова Елизавета – </a:t>
            </a:r>
            <a:r>
              <a:rPr b="0" lang="en-US" sz="28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Project manager, Analyst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4b1010"/>
              </a:buClr>
              <a:buFont typeface="Arial"/>
              <a:buChar char="•"/>
            </a:pPr>
            <a:r>
              <a:rPr b="0" lang="ru-RU" sz="28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Стрельников Максим – </a:t>
            </a:r>
            <a:r>
              <a:rPr b="0" lang="en-US" sz="28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Frontend developer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4b1010"/>
              </a:buClr>
              <a:buFont typeface="Arial"/>
              <a:buChar char="•"/>
            </a:pPr>
            <a:r>
              <a:rPr b="0" lang="ru-RU" sz="28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Бакланова Вероника – </a:t>
            </a:r>
            <a:r>
              <a:rPr b="0" lang="en-US" sz="28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UI &amp; UX </a:t>
            </a:r>
            <a:r>
              <a:rPr b="0" lang="ru-RU" sz="28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Дизайнер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4b1010"/>
              </a:buClr>
              <a:buFont typeface="Arial"/>
              <a:buChar char="•"/>
            </a:pPr>
            <a:r>
              <a:rPr b="0" lang="ru-RU" sz="28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Чаленко Михаил – </a:t>
            </a:r>
            <a:r>
              <a:rPr b="0" lang="en-US" sz="28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Tester</a:t>
            </a:r>
            <a:r>
              <a:rPr b="0" lang="ru-RU" sz="28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 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4b1010"/>
              </a:buClr>
              <a:buFont typeface="Arial"/>
              <a:buChar char="•"/>
            </a:pPr>
            <a:r>
              <a:rPr b="0" lang="ru-RU" sz="28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Кильченко Владимир – </a:t>
            </a:r>
            <a:r>
              <a:rPr b="0" lang="en-US" sz="28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Backend developer</a:t>
            </a:r>
            <a:r>
              <a:rPr b="0" lang="ru-RU" sz="28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 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69" name="Рисунок 3" descr=""/>
          <p:cNvPicPr/>
          <p:nvPr/>
        </p:nvPicPr>
        <p:blipFill>
          <a:blip r:embed="rId1"/>
          <a:stretch/>
        </p:blipFill>
        <p:spPr>
          <a:xfrm>
            <a:off x="11244600" y="5751720"/>
            <a:ext cx="844560" cy="938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0" name="Прямоугольник 70"/>
          <p:cNvSpPr/>
          <p:nvPr/>
        </p:nvSpPr>
        <p:spPr>
          <a:xfrm>
            <a:off x="180000" y="6300360"/>
            <a:ext cx="149076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fld id="{2FEA441E-3C6C-4CDF-A49C-59B79E42B0D9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Bookman Old Style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e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47440" y="47052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48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Проблемы</a:t>
            </a:r>
            <a:endParaRPr b="0" lang="ru-RU" sz="4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240240" y="2134800"/>
            <a:ext cx="4728600" cy="3171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32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Покупатель</a:t>
            </a:r>
            <a:r>
              <a:rPr b="1" lang="ru-RU" sz="28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: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4b101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8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Поиск кондитеров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4b101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8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Несоответствие готовых предложений личной идее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73" name="Рисунок 4" descr=""/>
          <p:cNvPicPr/>
          <p:nvPr/>
        </p:nvPicPr>
        <p:blipFill>
          <a:blip r:embed="rId1"/>
          <a:stretch/>
        </p:blipFill>
        <p:spPr>
          <a:xfrm>
            <a:off x="11244600" y="5751720"/>
            <a:ext cx="844560" cy="938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4" name="Прямоугольник 74"/>
          <p:cNvSpPr/>
          <p:nvPr/>
        </p:nvSpPr>
        <p:spPr>
          <a:xfrm>
            <a:off x="180000" y="6300000"/>
            <a:ext cx="149076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fld id="{34B94901-41F7-4883-A683-AB37800A3294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Bookman Old Style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" name="PlaceHolder 2"/>
          <p:cNvSpPr/>
          <p:nvPr/>
        </p:nvSpPr>
        <p:spPr>
          <a:xfrm>
            <a:off x="1338480" y="2134800"/>
            <a:ext cx="5481000" cy="283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32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Кондитер</a:t>
            </a:r>
            <a:r>
              <a:rPr b="1" lang="ru-RU" sz="28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: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4b101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8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Поиск клиентов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4b101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8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Способы общения с клиентами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4b101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8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Согласование индивидуальных требований с клиентом 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e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838080" y="47880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48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Наше решение</a:t>
            </a:r>
            <a:endParaRPr b="0" lang="ru-RU" sz="4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6211440" y="2233440"/>
            <a:ext cx="5140800" cy="256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32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	</a:t>
            </a:r>
            <a:r>
              <a:rPr b="1" lang="ru-RU" sz="32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Покупателю: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4b101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8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Лента товаров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4b101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8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Поиск кондитеров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4b101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8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Создание уникального дизайна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78" name="Рисунок 5" descr=""/>
          <p:cNvPicPr/>
          <p:nvPr/>
        </p:nvPicPr>
        <p:blipFill>
          <a:blip r:embed="rId1"/>
          <a:stretch/>
        </p:blipFill>
        <p:spPr>
          <a:xfrm>
            <a:off x="11244600" y="5751720"/>
            <a:ext cx="844560" cy="938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9" name="Прямоугольник 78"/>
          <p:cNvSpPr/>
          <p:nvPr/>
        </p:nvSpPr>
        <p:spPr>
          <a:xfrm>
            <a:off x="180000" y="6300360"/>
            <a:ext cx="149076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fld id="{9C7A8F2A-4306-4D78-8540-9B9BE5979A69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Bookman Old Style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PlaceHolder 2"/>
          <p:cNvSpPr/>
          <p:nvPr/>
        </p:nvSpPr>
        <p:spPr>
          <a:xfrm>
            <a:off x="1111320" y="2233440"/>
            <a:ext cx="4844160" cy="29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32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Кондитеру: 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4b101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8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Создание объявлений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4b101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8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Поиск индивидуальных заказов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4b101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8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Встроенный чат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e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847440" y="13896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44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Актуальность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5260320" y="1689840"/>
            <a:ext cx="6244200" cy="4419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685800" indent="-457200" defTabSz="914400">
              <a:lnSpc>
                <a:spcPct val="100000"/>
              </a:lnSpc>
              <a:spcBef>
                <a:spcPts val="1001"/>
              </a:spcBef>
              <a:buClr>
                <a:srgbClr val="5e2929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3400" strike="noStrike" u="none">
                <a:solidFill>
                  <a:srgbClr val="5e2929"/>
                </a:solidFill>
                <a:effectLst/>
                <a:uFillTx/>
                <a:latin typeface="Bookman Old Style"/>
                <a:ea typeface="Calibri"/>
              </a:rPr>
              <a:t>Высокий и стабильный спрос</a:t>
            </a:r>
            <a:endParaRPr b="0" lang="ru-RU" sz="3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685800" indent="-457200" defTabSz="914400">
              <a:lnSpc>
                <a:spcPct val="100000"/>
              </a:lnSpc>
              <a:spcBef>
                <a:spcPts val="1001"/>
              </a:spcBef>
              <a:buClr>
                <a:srgbClr val="5e2929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3400" strike="noStrike" u="none">
                <a:solidFill>
                  <a:srgbClr val="5e2929"/>
                </a:solidFill>
                <a:effectLst/>
                <a:uFillTx/>
                <a:latin typeface="Bookman Old Style"/>
                <a:ea typeface="Calibri"/>
              </a:rPr>
              <a:t>Популярность онлайн-заказов</a:t>
            </a:r>
            <a:endParaRPr b="0" lang="ru-RU" sz="3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685800" indent="-457200" defTabSz="914400">
              <a:lnSpc>
                <a:spcPct val="100000"/>
              </a:lnSpc>
              <a:spcBef>
                <a:spcPts val="1001"/>
              </a:spcBef>
              <a:buClr>
                <a:srgbClr val="5e2929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3400" strike="noStrike" u="none">
                <a:solidFill>
                  <a:srgbClr val="5e2929"/>
                </a:solidFill>
                <a:effectLst/>
                <a:uFillTx/>
                <a:latin typeface="Bookman Old Style"/>
                <a:ea typeface="Calibri"/>
              </a:rPr>
              <a:t>Тренд на </a:t>
            </a:r>
            <a:r>
              <a:rPr b="0" lang="en-US" sz="3400" strike="noStrike" u="none">
                <a:solidFill>
                  <a:srgbClr val="5e2929"/>
                </a:solidFill>
                <a:effectLst/>
                <a:uFillTx/>
                <a:latin typeface="Bookman Old Style"/>
                <a:ea typeface="Calibri"/>
              </a:rPr>
              <a:t>handmade</a:t>
            </a:r>
            <a:r>
              <a:rPr b="0" lang="ru-RU" sz="3400" strike="noStrike" u="none">
                <a:solidFill>
                  <a:srgbClr val="5e2929"/>
                </a:solidFill>
                <a:effectLst/>
                <a:uFillTx/>
                <a:latin typeface="Bookman Old Style"/>
                <a:ea typeface="Calibri"/>
              </a:rPr>
              <a:t> и индивидуальность</a:t>
            </a:r>
            <a:endParaRPr b="0" lang="ru-RU" sz="3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83" name="Рисунок 5" descr=""/>
          <p:cNvPicPr/>
          <p:nvPr/>
        </p:nvPicPr>
        <p:blipFill>
          <a:blip r:embed="rId1"/>
          <a:stretch/>
        </p:blipFill>
        <p:spPr>
          <a:xfrm>
            <a:off x="11244600" y="5751720"/>
            <a:ext cx="844560" cy="938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4" name="Прямоугольник 83"/>
          <p:cNvSpPr/>
          <p:nvPr/>
        </p:nvSpPr>
        <p:spPr>
          <a:xfrm>
            <a:off x="180000" y="6300360"/>
            <a:ext cx="149076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fld id="{6B24E7E8-C6E9-4D6E-8D1F-7FEAE42CDAD1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Bookman Old Style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85" name="Объект 6"/>
          <p:cNvGraphicFramePr/>
          <p:nvPr/>
        </p:nvGraphicFramePr>
        <p:xfrm>
          <a:off x="-5277600" y="1045800"/>
          <a:ext cx="16242120" cy="5758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e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200600" y="32508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44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Группы пользователей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4399560" y="3580920"/>
            <a:ext cx="4116240" cy="2170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8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Неавторизированные пользователи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88" name="Рисунок 4" descr=""/>
          <p:cNvPicPr/>
          <p:nvPr/>
        </p:nvPicPr>
        <p:blipFill>
          <a:blip r:embed="rId1"/>
          <a:stretch/>
        </p:blipFill>
        <p:spPr>
          <a:xfrm>
            <a:off x="11244600" y="5751720"/>
            <a:ext cx="844560" cy="938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9" name="Объект 2"/>
          <p:cNvSpPr/>
          <p:nvPr/>
        </p:nvSpPr>
        <p:spPr>
          <a:xfrm>
            <a:off x="775440" y="2034720"/>
            <a:ext cx="4116240" cy="217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28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Авторизированные пользователи-клиенты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" name="Объект 2"/>
          <p:cNvSpPr/>
          <p:nvPr/>
        </p:nvSpPr>
        <p:spPr>
          <a:xfrm>
            <a:off x="7609680" y="2034720"/>
            <a:ext cx="4400640" cy="217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28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Авторизированные пользователи-кондитеры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1" name="Рисунок 7" descr=""/>
          <p:cNvPicPr/>
          <p:nvPr/>
        </p:nvPicPr>
        <p:blipFill>
          <a:blip r:embed="rId2"/>
          <a:stretch/>
        </p:blipFill>
        <p:spPr>
          <a:xfrm>
            <a:off x="5627520" y="4575240"/>
            <a:ext cx="1660320" cy="1660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2" name="Рисунок 9" descr=""/>
          <p:cNvPicPr/>
          <p:nvPr/>
        </p:nvPicPr>
        <p:blipFill>
          <a:blip r:embed="rId3"/>
          <a:stretch/>
        </p:blipFill>
        <p:spPr>
          <a:xfrm>
            <a:off x="2037600" y="3408840"/>
            <a:ext cx="1591560" cy="1569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3" name="Рисунок 11" descr=""/>
          <p:cNvPicPr/>
          <p:nvPr/>
        </p:nvPicPr>
        <p:blipFill>
          <a:blip r:embed="rId4"/>
          <a:stretch/>
        </p:blipFill>
        <p:spPr>
          <a:xfrm>
            <a:off x="9082080" y="3477240"/>
            <a:ext cx="1455840" cy="1455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4" name="Прямоугольник 92"/>
          <p:cNvSpPr/>
          <p:nvPr/>
        </p:nvSpPr>
        <p:spPr>
          <a:xfrm>
            <a:off x="180000" y="6300360"/>
            <a:ext cx="149076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fld id="{C274710F-3C85-401B-853E-A1E8E4B0B7D0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Bookman Old Style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e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838080" y="25416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44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Целевая аудитория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graphicFrame>
        <p:nvGraphicFramePr>
          <p:cNvPr id="96" name="Объект 6"/>
          <p:cNvGraphicFramePr/>
          <p:nvPr/>
        </p:nvGraphicFramePr>
        <p:xfrm>
          <a:off x="-995760" y="1449720"/>
          <a:ext cx="8198640" cy="4609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97" name="TextBox 8"/>
          <p:cNvSpPr/>
          <p:nvPr/>
        </p:nvSpPr>
        <p:spPr>
          <a:xfrm>
            <a:off x="5802120" y="2046960"/>
            <a:ext cx="5864400" cy="310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ru-RU" sz="28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Основные причины покупки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4b1010"/>
              </a:buClr>
              <a:buFont typeface="Arial"/>
              <a:buChar char="•"/>
            </a:pPr>
            <a:r>
              <a:rPr b="0" lang="ru-RU" sz="28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День рождения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4b1010"/>
              </a:buClr>
              <a:buFont typeface="Arial"/>
              <a:buChar char="•"/>
            </a:pPr>
            <a:r>
              <a:rPr b="0" lang="ru-RU" sz="28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Годовщина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4b1010"/>
              </a:buClr>
              <a:buFont typeface="Arial"/>
              <a:buChar char="•"/>
            </a:pPr>
            <a:r>
              <a:rPr b="0" lang="ru-RU" sz="28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Детский праздник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4b1010"/>
              </a:buClr>
              <a:buFont typeface="Arial"/>
              <a:buChar char="•"/>
            </a:pPr>
            <a:r>
              <a:rPr b="0" lang="ru-RU" sz="28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Личное желание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8" name="Рисунок 9" descr=""/>
          <p:cNvPicPr/>
          <p:nvPr/>
        </p:nvPicPr>
        <p:blipFill>
          <a:blip r:embed="rId2"/>
          <a:stretch/>
        </p:blipFill>
        <p:spPr>
          <a:xfrm>
            <a:off x="11244600" y="5751720"/>
            <a:ext cx="844560" cy="938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9" name="Прямоугольник 97"/>
          <p:cNvSpPr/>
          <p:nvPr/>
        </p:nvSpPr>
        <p:spPr>
          <a:xfrm>
            <a:off x="180000" y="6300360"/>
            <a:ext cx="149076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fld id="{08B1D1EE-F2E7-4197-8842-DB2D1081AFA5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Bookman Old Style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e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44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Целевая аудитория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graphicFrame>
        <p:nvGraphicFramePr>
          <p:cNvPr id="101" name="Объект 6"/>
          <p:cNvGraphicFramePr/>
          <p:nvPr/>
        </p:nvGraphicFramePr>
        <p:xfrm>
          <a:off x="-226440" y="1302120"/>
          <a:ext cx="6352200" cy="520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pic>
        <p:nvPicPr>
          <p:cNvPr id="102" name="Рисунок 4" descr=""/>
          <p:cNvPicPr/>
          <p:nvPr/>
        </p:nvPicPr>
        <p:blipFill>
          <a:blip r:embed="rId2"/>
          <a:stretch/>
        </p:blipFill>
        <p:spPr>
          <a:xfrm>
            <a:off x="11244600" y="5751720"/>
            <a:ext cx="844560" cy="938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3" name="TextBox 5"/>
          <p:cNvSpPr/>
          <p:nvPr/>
        </p:nvSpPr>
        <p:spPr>
          <a:xfrm>
            <a:off x="5645520" y="1949040"/>
            <a:ext cx="5850000" cy="452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ru-RU" sz="28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Частные кондитеры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8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Готовы к сотрудничеству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ru-RU" sz="28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Несетевые кондитерские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28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Рассматривают возможность сотрудничества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100000"/>
              </a:lnSpc>
            </a:pP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" name="Прямоугольник 102"/>
          <p:cNvSpPr/>
          <p:nvPr/>
        </p:nvSpPr>
        <p:spPr>
          <a:xfrm>
            <a:off x="180000" y="6300360"/>
            <a:ext cx="149076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fld id="{D74B13E6-B338-4676-B0CC-AF2729514603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Bookman Old Style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e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/>
          </p:nvPr>
        </p:nvSpPr>
        <p:spPr>
          <a:xfrm>
            <a:off x="453600" y="4518000"/>
            <a:ext cx="5037120" cy="297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32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Возможности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algn="ctr" defTabSz="914400">
              <a:lnSpc>
                <a:spcPct val="5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algn="ctr" defTabSz="914400">
              <a:lnSpc>
                <a:spcPct val="50000"/>
              </a:lnSpc>
              <a:spcBef>
                <a:spcPts val="1001"/>
              </a:spcBef>
              <a:spcAft>
                <a:spcPts val="799"/>
              </a:spcAft>
              <a:buNone/>
              <a:tabLst>
                <a:tab algn="l" pos="0"/>
              </a:tabLst>
            </a:pPr>
            <a:r>
              <a:rPr b="0" lang="ru-RU" sz="2400" strike="noStrike" u="none">
                <a:solidFill>
                  <a:srgbClr val="4b1010"/>
                </a:solidFill>
                <a:effectLst/>
                <a:uFillTx/>
                <a:latin typeface="Bookman Old Style"/>
                <a:ea typeface="Calibri"/>
              </a:rPr>
              <a:t>	</a:t>
            </a:r>
            <a:r>
              <a:rPr b="0" lang="ru-RU" sz="2400" strike="noStrike" u="none">
                <a:solidFill>
                  <a:srgbClr val="4b1010"/>
                </a:solidFill>
                <a:effectLst/>
                <a:uFillTx/>
                <a:latin typeface="Bookman Old Style"/>
                <a:ea typeface="Calibri"/>
              </a:rPr>
              <a:t>	</a:t>
            </a:r>
            <a:r>
              <a:rPr b="0" lang="ru-RU" sz="2400" strike="noStrike" u="none">
                <a:solidFill>
                  <a:srgbClr val="4b1010"/>
                </a:solidFill>
                <a:effectLst/>
                <a:uFillTx/>
                <a:latin typeface="Bookman Old Style"/>
                <a:ea typeface="Calibri"/>
              </a:rPr>
              <a:t>Расширение ассортимента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algn="ctr" defTabSz="914400">
              <a:lnSpc>
                <a:spcPct val="50000"/>
              </a:lnSpc>
              <a:spcBef>
                <a:spcPts val="1001"/>
              </a:spcBef>
              <a:spcAft>
                <a:spcPts val="799"/>
              </a:spcAft>
              <a:buNone/>
              <a:tabLst>
                <a:tab algn="l" pos="0"/>
              </a:tabLst>
            </a:pPr>
            <a:r>
              <a:rPr b="0" lang="ru-RU" sz="2400" strike="noStrike" u="none">
                <a:solidFill>
                  <a:srgbClr val="4b1010"/>
                </a:solidFill>
                <a:effectLst/>
                <a:uFillTx/>
                <a:latin typeface="Bookman Old Style"/>
                <a:ea typeface="Calibri"/>
              </a:rPr>
              <a:t>Выход на новые рынки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6" name="Объект 2"/>
          <p:cNvSpPr/>
          <p:nvPr/>
        </p:nvSpPr>
        <p:spPr>
          <a:xfrm>
            <a:off x="273240" y="1500120"/>
            <a:ext cx="5402880" cy="297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 defTabSz="914400">
              <a:lnSpc>
                <a:spcPct val="5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32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Сильные стороны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5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algn="ctr" defTabSz="914400">
              <a:lnSpc>
                <a:spcPct val="50000"/>
              </a:lnSpc>
              <a:spcBef>
                <a:spcPts val="1001"/>
              </a:spcBef>
              <a:spcAft>
                <a:spcPts val="799"/>
              </a:spcAft>
              <a:tabLst>
                <a:tab algn="l" pos="0"/>
              </a:tabLst>
            </a:pPr>
            <a:r>
              <a:rPr b="0" lang="ru-RU" sz="2400" strike="noStrike" u="none">
                <a:solidFill>
                  <a:srgbClr val="4b1010"/>
                </a:solidFill>
                <a:effectLst/>
                <a:uFillTx/>
                <a:latin typeface="Bookman Old Style"/>
                <a:ea typeface="Calibri"/>
              </a:rPr>
              <a:t>Кастомизация + ИИ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algn="ctr" defTabSz="914400">
              <a:lnSpc>
                <a:spcPct val="50000"/>
              </a:lnSpc>
              <a:spcBef>
                <a:spcPts val="1001"/>
              </a:spcBef>
              <a:spcAft>
                <a:spcPts val="799"/>
              </a:spcAft>
              <a:tabLst>
                <a:tab algn="l" pos="0"/>
              </a:tabLst>
            </a:pPr>
            <a:r>
              <a:rPr b="0" lang="ru-RU" sz="2400" strike="noStrike" u="none">
                <a:solidFill>
                  <a:srgbClr val="4b1010"/>
                </a:solidFill>
                <a:effectLst/>
                <a:uFillTx/>
                <a:latin typeface="Bookman Old Style"/>
                <a:ea typeface="Calibri"/>
              </a:rPr>
              <a:t>	</a:t>
            </a:r>
            <a:r>
              <a:rPr b="0" lang="ru-RU" sz="2400" strike="noStrike" u="none">
                <a:solidFill>
                  <a:srgbClr val="4b1010"/>
                </a:solidFill>
                <a:effectLst/>
                <a:uFillTx/>
                <a:latin typeface="Bookman Old Style"/>
                <a:ea typeface="Calibri"/>
              </a:rPr>
              <a:t>Простота общения пользователей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algn="ctr" defTabSz="914400">
              <a:lnSpc>
                <a:spcPct val="50000"/>
              </a:lnSpc>
              <a:spcBef>
                <a:spcPts val="1001"/>
              </a:spcBef>
              <a:spcAft>
                <a:spcPts val="799"/>
              </a:spcAft>
              <a:tabLst>
                <a:tab algn="l" pos="0"/>
              </a:tabLst>
            </a:pPr>
            <a:r>
              <a:rPr b="0" lang="ru-RU" sz="2400" strike="noStrike" u="none">
                <a:solidFill>
                  <a:srgbClr val="4b1010"/>
                </a:solidFill>
                <a:effectLst/>
                <a:uFillTx/>
                <a:latin typeface="Bookman Old Style"/>
                <a:ea typeface="Calibri"/>
              </a:rPr>
              <a:t>Гибкая монетизация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" name="Объект 2"/>
          <p:cNvSpPr/>
          <p:nvPr/>
        </p:nvSpPr>
        <p:spPr>
          <a:xfrm>
            <a:off x="6333480" y="1500120"/>
            <a:ext cx="5037120" cy="297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 defTabSz="914400">
              <a:lnSpc>
                <a:spcPct val="5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32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Слабые стороны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5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algn="ctr" defTabSz="914400">
              <a:lnSpc>
                <a:spcPct val="50000"/>
              </a:lnSpc>
              <a:spcBef>
                <a:spcPts val="1001"/>
              </a:spcBef>
              <a:spcAft>
                <a:spcPts val="799"/>
              </a:spcAft>
              <a:tabLst>
                <a:tab algn="l" pos="0"/>
              </a:tabLst>
            </a:pPr>
            <a:r>
              <a:rPr b="0" lang="ru-RU" sz="2400" strike="noStrike" u="none">
                <a:solidFill>
                  <a:srgbClr val="4b1010"/>
                </a:solidFill>
                <a:effectLst/>
                <a:uFillTx/>
                <a:latin typeface="Bookman Old Style"/>
                <a:ea typeface="Calibri"/>
              </a:rPr>
              <a:t>	</a:t>
            </a:r>
            <a:r>
              <a:rPr b="0" lang="ru-RU" sz="2400" strike="noStrike" u="none">
                <a:solidFill>
                  <a:srgbClr val="4b1010"/>
                </a:solidFill>
                <a:effectLst/>
                <a:uFillTx/>
                <a:latin typeface="Bookman Old Style"/>
                <a:ea typeface="Calibri"/>
              </a:rPr>
              <a:t>Зависимость от исполнителей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algn="ctr" defTabSz="914400">
              <a:lnSpc>
                <a:spcPct val="6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2400" strike="noStrike" u="none">
                <a:solidFill>
                  <a:srgbClr val="4b1010"/>
                </a:solidFill>
                <a:effectLst/>
                <a:uFillTx/>
                <a:latin typeface="Bookman Old Style"/>
                <a:ea typeface="Calibri"/>
              </a:rPr>
              <a:t>	</a:t>
            </a:r>
            <a:r>
              <a:rPr b="0" lang="ru-RU" sz="2400" strike="noStrike" u="none">
                <a:solidFill>
                  <a:srgbClr val="4b1010"/>
                </a:solidFill>
                <a:effectLst/>
                <a:uFillTx/>
                <a:latin typeface="Bookman Old Style"/>
                <a:ea typeface="Calibri"/>
              </a:rPr>
              <a:t>Ограниченный ассортимент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" name="Объект 2"/>
          <p:cNvSpPr/>
          <p:nvPr/>
        </p:nvSpPr>
        <p:spPr>
          <a:xfrm>
            <a:off x="6333480" y="4518000"/>
            <a:ext cx="5037120" cy="297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 defTabSz="914400">
              <a:lnSpc>
                <a:spcPct val="5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32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Угрозы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5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algn="ctr" defTabSz="914400">
              <a:lnSpc>
                <a:spcPct val="50000"/>
              </a:lnSpc>
              <a:spcBef>
                <a:spcPts val="1001"/>
              </a:spcBef>
              <a:spcAft>
                <a:spcPts val="799"/>
              </a:spcAft>
              <a:tabLst>
                <a:tab algn="l" pos="0"/>
              </a:tabLst>
            </a:pPr>
            <a:r>
              <a:rPr b="0" lang="ru-RU" sz="2400" strike="noStrike" u="none">
                <a:solidFill>
                  <a:srgbClr val="3b160e"/>
                </a:solidFill>
                <a:effectLst/>
                <a:uFillTx/>
                <a:latin typeface="Bookman Old Style"/>
                <a:ea typeface="Calibri"/>
              </a:rPr>
              <a:t>	</a:t>
            </a:r>
            <a:r>
              <a:rPr b="0" lang="ru-RU" sz="2400" strike="noStrike" u="none">
                <a:solidFill>
                  <a:srgbClr val="3b160e"/>
                </a:solidFill>
                <a:effectLst/>
                <a:uFillTx/>
                <a:latin typeface="Bookman Old Style"/>
                <a:ea typeface="Calibri"/>
              </a:rPr>
              <a:t>Конкуренция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algn="ctr" defTabSz="914400">
              <a:lnSpc>
                <a:spcPct val="50000"/>
              </a:lnSpc>
              <a:spcBef>
                <a:spcPts val="1001"/>
              </a:spcBef>
              <a:spcAft>
                <a:spcPts val="799"/>
              </a:spcAft>
              <a:tabLst>
                <a:tab algn="l" pos="0"/>
              </a:tabLst>
            </a:pPr>
            <a:r>
              <a:rPr b="0" lang="ru-RU" sz="2400" strike="noStrike" u="none">
                <a:solidFill>
                  <a:srgbClr val="3b160e"/>
                </a:solidFill>
                <a:effectLst/>
                <a:uFillTx/>
                <a:latin typeface="Bookman Old Style"/>
                <a:ea typeface="Calibri"/>
              </a:rPr>
              <a:t>	</a:t>
            </a:r>
            <a:r>
              <a:rPr b="0" lang="ru-RU" sz="2400" strike="noStrike" u="none">
                <a:solidFill>
                  <a:srgbClr val="3b160e"/>
                </a:solidFill>
                <a:effectLst/>
                <a:uFillTx/>
                <a:latin typeface="Bookman Old Style"/>
                <a:ea typeface="Calibri"/>
              </a:rPr>
              <a:t>Экономический спад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algn="ctr" defTabSz="914400">
              <a:lnSpc>
                <a:spcPct val="50000"/>
              </a:lnSpc>
              <a:spcBef>
                <a:spcPts val="1001"/>
              </a:spcBef>
              <a:spcAft>
                <a:spcPts val="799"/>
              </a:spcAft>
              <a:tabLst>
                <a:tab algn="l" pos="0"/>
              </a:tabLst>
            </a:pPr>
            <a:r>
              <a:rPr b="0" lang="ru-RU" sz="2400" strike="noStrike" u="none">
                <a:solidFill>
                  <a:srgbClr val="3b160e"/>
                </a:solidFill>
                <a:effectLst/>
                <a:uFillTx/>
                <a:latin typeface="Bookman Old Style"/>
                <a:ea typeface="Calibri"/>
              </a:rPr>
              <a:t>	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algn="ctr" defTabSz="914400">
              <a:lnSpc>
                <a:spcPct val="107000"/>
              </a:lnSpc>
              <a:spcBef>
                <a:spcPts val="1001"/>
              </a:spcBef>
              <a:spcAft>
                <a:spcPts val="799"/>
              </a:spcAft>
              <a:tabLst>
                <a:tab algn="l" pos="0"/>
              </a:tabLst>
            </a:pPr>
            <a:r>
              <a:rPr b="0" lang="ru-RU" sz="1800" strike="noStrike" u="none">
                <a:solidFill>
                  <a:srgbClr val="4b1010"/>
                </a:solidFill>
                <a:effectLst/>
                <a:uFillTx/>
                <a:latin typeface="Bookman Old Style"/>
                <a:ea typeface="Calibri"/>
              </a:rPr>
              <a:t>	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09" name="Прямая соединительная линия 9"/>
          <p:cNvCxnSpPr/>
          <p:nvPr/>
        </p:nvCxnSpPr>
        <p:spPr>
          <a:xfrm>
            <a:off x="180000" y="3995640"/>
            <a:ext cx="11648520" cy="1440"/>
          </a:xfrm>
          <a:prstGeom prst="straightConnector1">
            <a:avLst/>
          </a:prstGeom>
          <a:ln w="76200">
            <a:solidFill>
              <a:srgbClr val="4b1010"/>
            </a:solidFill>
            <a:round/>
          </a:ln>
        </p:spPr>
      </p:cxnSp>
      <p:cxnSp>
        <p:nvCxnSpPr>
          <p:cNvPr id="110" name="Прямая соединительная линия 11"/>
          <p:cNvCxnSpPr/>
          <p:nvPr/>
        </p:nvCxnSpPr>
        <p:spPr>
          <a:xfrm flipH="1">
            <a:off x="5863320" y="1112400"/>
            <a:ext cx="14040" cy="5590800"/>
          </a:xfrm>
          <a:prstGeom prst="straightConnector1">
            <a:avLst/>
          </a:prstGeom>
          <a:ln w="76200">
            <a:solidFill>
              <a:srgbClr val="4b1010"/>
            </a:solidFill>
            <a:round/>
          </a:ln>
        </p:spPr>
      </p:cxnSp>
      <p:pic>
        <p:nvPicPr>
          <p:cNvPr id="111" name="Рисунок 15" descr=""/>
          <p:cNvPicPr/>
          <p:nvPr/>
        </p:nvPicPr>
        <p:blipFill>
          <a:blip r:embed="rId1"/>
          <a:stretch/>
        </p:blipFill>
        <p:spPr>
          <a:xfrm>
            <a:off x="11244600" y="5751720"/>
            <a:ext cx="844560" cy="938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2" name="Прямоугольник 110"/>
          <p:cNvSpPr/>
          <p:nvPr/>
        </p:nvSpPr>
        <p:spPr>
          <a:xfrm>
            <a:off x="180000" y="6300360"/>
            <a:ext cx="149076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fld id="{077498CD-2928-43AF-94BC-19309ED44E20}" type="slidenum">
              <a:rPr b="0" lang="ru-RU" sz="2400" strike="noStrike" u="none">
                <a:solidFill>
                  <a:srgbClr val="000000"/>
                </a:solidFill>
                <a:effectLst/>
                <a:uFillTx/>
                <a:latin typeface="Bookman Old Style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" name="PlaceHolder 1"/>
          <p:cNvSpPr/>
          <p:nvPr/>
        </p:nvSpPr>
        <p:spPr>
          <a:xfrm>
            <a:off x="803520" y="11520"/>
            <a:ext cx="10514160" cy="13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90000"/>
              </a:lnSpc>
              <a:tabLst>
                <a:tab algn="l" pos="0"/>
              </a:tabLst>
            </a:pPr>
            <a:r>
              <a:rPr b="1" lang="en-US" sz="44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SWOT-</a:t>
            </a:r>
            <a:r>
              <a:rPr b="1" lang="ru-RU" sz="4400" strike="noStrike" u="none">
                <a:solidFill>
                  <a:srgbClr val="4b1010"/>
                </a:solidFill>
                <a:effectLst/>
                <a:uFillTx/>
                <a:latin typeface="Bookman Old Style"/>
              </a:rPr>
              <a:t>анализ</a:t>
            </a:r>
            <a:endParaRPr b="0" lang="ru-RU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610</TotalTime>
  <Application>LibreOffice/25.2.2.2$Windows_X86_64 LibreOffice_project/7370d4be9e3cf6031a51beef54ff3bda878e3fac</Application>
  <AppVersion>15.0000</AppVersion>
  <Words>232</Words>
  <Paragraphs>139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2025-03-24T13:40:12Z</dcterms:created>
  <dc:creator>Лиза Мишненкова</dc:creator>
  <dc:description/>
  <dc:language>ru-RU</dc:language>
  <cp:lastModifiedBy>dexp5</cp:lastModifiedBy>
  <cp:lastPrinted>2025-03-28T18:11:15Z</cp:lastPrinted>
  <dcterms:modified xsi:type="dcterms:W3CDTF">2025-03-29T15:04:19Z</dcterms:modified>
  <cp:revision>45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3</vt:i4>
  </property>
  <property fmtid="{D5CDD505-2E9C-101B-9397-08002B2CF9AE}" pid="3" name="PresentationFormat">
    <vt:lpwstr>Широкоэкранный</vt:lpwstr>
  </property>
  <property fmtid="{D5CDD505-2E9C-101B-9397-08002B2CF9AE}" pid="4" name="Slides">
    <vt:i4>16</vt:i4>
  </property>
</Properties>
</file>